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6" r:id="rId1"/>
    <p:sldMasterId id="2147484128" r:id="rId2"/>
  </p:sldMasterIdLst>
  <p:notesMasterIdLst>
    <p:notesMasterId r:id="rId40"/>
  </p:notesMasterIdLst>
  <p:handoutMasterIdLst>
    <p:handoutMasterId r:id="rId41"/>
  </p:handoutMasterIdLst>
  <p:sldIdLst>
    <p:sldId id="479" r:id="rId3"/>
    <p:sldId id="490" r:id="rId4"/>
    <p:sldId id="491" r:id="rId5"/>
    <p:sldId id="482" r:id="rId6"/>
    <p:sldId id="483" r:id="rId7"/>
    <p:sldId id="486" r:id="rId8"/>
    <p:sldId id="489" r:id="rId9"/>
    <p:sldId id="485" r:id="rId10"/>
    <p:sldId id="488" r:id="rId11"/>
    <p:sldId id="495" r:id="rId12"/>
    <p:sldId id="497" r:id="rId13"/>
    <p:sldId id="487" r:id="rId14"/>
    <p:sldId id="493" r:id="rId15"/>
    <p:sldId id="372" r:id="rId16"/>
    <p:sldId id="405" r:id="rId17"/>
    <p:sldId id="373" r:id="rId18"/>
    <p:sldId id="498" r:id="rId19"/>
    <p:sldId id="505" r:id="rId20"/>
    <p:sldId id="509" r:id="rId21"/>
    <p:sldId id="510" r:id="rId22"/>
    <p:sldId id="494" r:id="rId23"/>
    <p:sldId id="391" r:id="rId24"/>
    <p:sldId id="403" r:id="rId25"/>
    <p:sldId id="383" r:id="rId26"/>
    <p:sldId id="503" r:id="rId27"/>
    <p:sldId id="499" r:id="rId28"/>
    <p:sldId id="507" r:id="rId29"/>
    <p:sldId id="406" r:id="rId30"/>
    <p:sldId id="464" r:id="rId31"/>
    <p:sldId id="364" r:id="rId32"/>
    <p:sldId id="480" r:id="rId33"/>
    <p:sldId id="501" r:id="rId34"/>
    <p:sldId id="481" r:id="rId35"/>
    <p:sldId id="409" r:id="rId36"/>
    <p:sldId id="473" r:id="rId37"/>
    <p:sldId id="368" r:id="rId38"/>
    <p:sldId id="385" r:id="rId39"/>
  </p:sldIdLst>
  <p:sldSz cx="12192000" cy="6858000"/>
  <p:notesSz cx="9388475" cy="7102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C375E7-4672-4653-85B2-0A4583879AA6}">
          <p14:sldIdLst>
            <p14:sldId id="479"/>
            <p14:sldId id="490"/>
            <p14:sldId id="491"/>
            <p14:sldId id="482"/>
            <p14:sldId id="483"/>
            <p14:sldId id="486"/>
            <p14:sldId id="489"/>
            <p14:sldId id="485"/>
            <p14:sldId id="488"/>
            <p14:sldId id="495"/>
            <p14:sldId id="497"/>
            <p14:sldId id="487"/>
            <p14:sldId id="493"/>
            <p14:sldId id="372"/>
            <p14:sldId id="405"/>
            <p14:sldId id="373"/>
            <p14:sldId id="498"/>
            <p14:sldId id="505"/>
            <p14:sldId id="509"/>
            <p14:sldId id="510"/>
            <p14:sldId id="494"/>
            <p14:sldId id="391"/>
            <p14:sldId id="403"/>
            <p14:sldId id="383"/>
            <p14:sldId id="503"/>
            <p14:sldId id="499"/>
            <p14:sldId id="507"/>
            <p14:sldId id="406"/>
            <p14:sldId id="464"/>
            <p14:sldId id="364"/>
            <p14:sldId id="480"/>
            <p14:sldId id="501"/>
            <p14:sldId id="481"/>
            <p14:sldId id="409"/>
            <p14:sldId id="473"/>
            <p14:sldId id="368"/>
            <p14:sldId id="385"/>
          </p14:sldIdLst>
        </p14:section>
        <p14:section name="Untitled Section" id="{1296B996-0434-4117-96AB-43A84F9BF36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A409"/>
    <a:srgbClr val="FFF1F4"/>
    <a:srgbClr val="1A4F68"/>
    <a:srgbClr val="0C4360"/>
    <a:srgbClr val="FF671F"/>
    <a:srgbClr val="E52C10"/>
    <a:srgbClr val="0074AF"/>
    <a:srgbClr val="FCCDB6"/>
    <a:srgbClr val="D9D9D9"/>
    <a:srgbClr val="0045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DECB3C-4852-4103-9547-9D78AD96A763}" v="1111" dt="2022-01-27T01:11:04.365"/>
    <p1510:client id="{E9C2CDB7-8F87-4510-B1D0-6DDB87B67487}" v="1608" vWet="1609" dt="2022-01-26T22:37:47.342"/>
    <p1510:client id="{FFA04BA7-9131-47B6-A9A0-969DD0712145}" v="88" dt="2022-01-27T00:30:02.7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7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33EC4-E07E-4A35-8E83-864AC5E00030}" type="doc">
      <dgm:prSet loTypeId="urn:microsoft.com/office/officeart/2018/2/layout/IconVerticalSolidList" loCatId="icon" qsTypeId="urn:microsoft.com/office/officeart/2005/8/quickstyle/simple4" qsCatId="simple" csTypeId="urn:microsoft.com/office/officeart/2005/8/colors/colorful5" csCatId="colorful" phldr="1"/>
      <dgm:spPr/>
      <dgm:t>
        <a:bodyPr/>
        <a:lstStyle/>
        <a:p>
          <a:endParaRPr lang="en-US"/>
        </a:p>
      </dgm:t>
    </dgm:pt>
    <dgm:pt modelId="{18425482-CE3D-4EF7-96E1-8A1D8078198A}">
      <dgm:prSet custT="1"/>
      <dgm:spPr/>
      <dgm:t>
        <a:bodyPr/>
        <a:lstStyle/>
        <a:p>
          <a:pPr>
            <a:lnSpc>
              <a:spcPct val="100000"/>
            </a:lnSpc>
          </a:pPr>
          <a:r>
            <a:rPr lang="en-US" sz="1800"/>
            <a:t>Maintains the Core WordPress Publishing Platform</a:t>
          </a:r>
        </a:p>
      </dgm:t>
    </dgm:pt>
    <dgm:pt modelId="{714BD98E-1EA0-479A-AFA9-10DDC3E43836}" type="parTrans" cxnId="{CE802A21-C191-47C1-968A-47CDA37967AD}">
      <dgm:prSet/>
      <dgm:spPr/>
      <dgm:t>
        <a:bodyPr/>
        <a:lstStyle/>
        <a:p>
          <a:endParaRPr lang="en-US" sz="1800"/>
        </a:p>
      </dgm:t>
    </dgm:pt>
    <dgm:pt modelId="{B0BF11DA-8999-4EFC-9722-F18E50BBABF3}" type="sibTrans" cxnId="{CE802A21-C191-47C1-968A-47CDA37967AD}">
      <dgm:prSet/>
      <dgm:spPr/>
      <dgm:t>
        <a:bodyPr/>
        <a:lstStyle/>
        <a:p>
          <a:endParaRPr lang="en-US" sz="1800"/>
        </a:p>
      </dgm:t>
    </dgm:pt>
    <dgm:pt modelId="{D8C1CD8A-BD9B-4C1D-8808-761706A8E858}">
      <dgm:prSet custT="1"/>
      <dgm:spPr/>
      <dgm:t>
        <a:bodyPr/>
        <a:lstStyle/>
        <a:p>
          <a:pPr>
            <a:lnSpc>
              <a:spcPct val="100000"/>
            </a:lnSpc>
          </a:pPr>
          <a:r>
            <a:rPr lang="en-US" sz="1800"/>
            <a:t>GPL Open-Source License</a:t>
          </a:r>
        </a:p>
      </dgm:t>
    </dgm:pt>
    <dgm:pt modelId="{961CB685-A03F-499E-A66D-1F5561F8ACA9}" type="parTrans" cxnId="{1D781BDE-262F-458C-B04F-F62F11796CE3}">
      <dgm:prSet/>
      <dgm:spPr/>
      <dgm:t>
        <a:bodyPr/>
        <a:lstStyle/>
        <a:p>
          <a:endParaRPr lang="en-US" sz="1800"/>
        </a:p>
      </dgm:t>
    </dgm:pt>
    <dgm:pt modelId="{ADA5F018-E911-43DE-A664-73895B826770}" type="sibTrans" cxnId="{1D781BDE-262F-458C-B04F-F62F11796CE3}">
      <dgm:prSet/>
      <dgm:spPr/>
      <dgm:t>
        <a:bodyPr/>
        <a:lstStyle/>
        <a:p>
          <a:endParaRPr lang="en-US" sz="1800"/>
        </a:p>
      </dgm:t>
    </dgm:pt>
    <dgm:pt modelId="{83896AA4-E1FC-49FB-A143-BB2FFE593A62}">
      <dgm:prSet custT="1"/>
      <dgm:spPr/>
      <dgm:t>
        <a:bodyPr/>
        <a:lstStyle/>
        <a:p>
          <a:pPr>
            <a:lnSpc>
              <a:spcPct val="100000"/>
            </a:lnSpc>
          </a:pPr>
          <a:r>
            <a:rPr lang="en-US" sz="1800"/>
            <a:t>60% Global Market Share</a:t>
          </a:r>
        </a:p>
      </dgm:t>
    </dgm:pt>
    <dgm:pt modelId="{74D06DD0-1977-4DE2-8BC1-6E9B9E0E6278}" type="parTrans" cxnId="{CA11A50E-9BD0-48A4-A97E-14D6ADB2169C}">
      <dgm:prSet/>
      <dgm:spPr/>
      <dgm:t>
        <a:bodyPr/>
        <a:lstStyle/>
        <a:p>
          <a:endParaRPr lang="en-US" sz="1800"/>
        </a:p>
      </dgm:t>
    </dgm:pt>
    <dgm:pt modelId="{A4A4F109-24EF-4D1E-A597-72D859715C57}" type="sibTrans" cxnId="{CA11A50E-9BD0-48A4-A97E-14D6ADB2169C}">
      <dgm:prSet/>
      <dgm:spPr/>
      <dgm:t>
        <a:bodyPr/>
        <a:lstStyle/>
        <a:p>
          <a:endParaRPr lang="en-US" sz="1800"/>
        </a:p>
      </dgm:t>
    </dgm:pt>
    <dgm:pt modelId="{8F99D117-0BE5-455D-89A0-420DC7A10106}">
      <dgm:prSet custT="1"/>
      <dgm:spPr/>
      <dgm:t>
        <a:bodyPr/>
        <a:lstStyle/>
        <a:p>
          <a:pPr>
            <a:lnSpc>
              <a:spcPct val="100000"/>
            </a:lnSpc>
          </a:pPr>
          <a:r>
            <a:rPr lang="en-US" sz="1800"/>
            <a:t>Volunteer contributors make money by selling products and services based on WordPress</a:t>
          </a:r>
        </a:p>
      </dgm:t>
    </dgm:pt>
    <dgm:pt modelId="{40A14276-F055-4C7F-B406-223B52BC1D74}" type="parTrans" cxnId="{18857B50-FA50-46AE-A376-CF8B25415757}">
      <dgm:prSet/>
      <dgm:spPr/>
      <dgm:t>
        <a:bodyPr/>
        <a:lstStyle/>
        <a:p>
          <a:endParaRPr lang="en-US" sz="1800"/>
        </a:p>
      </dgm:t>
    </dgm:pt>
    <dgm:pt modelId="{C6645F55-8AD5-4569-AF84-5003C3ED004E}" type="sibTrans" cxnId="{18857B50-FA50-46AE-A376-CF8B25415757}">
      <dgm:prSet/>
      <dgm:spPr/>
      <dgm:t>
        <a:bodyPr/>
        <a:lstStyle/>
        <a:p>
          <a:endParaRPr lang="en-US" sz="1800"/>
        </a:p>
      </dgm:t>
    </dgm:pt>
    <dgm:pt modelId="{2B59FE01-06B8-4AFC-87DF-4AB34A9C8DE8}" type="pres">
      <dgm:prSet presAssocID="{4FE33EC4-E07E-4A35-8E83-864AC5E00030}" presName="root" presStyleCnt="0">
        <dgm:presLayoutVars>
          <dgm:dir/>
          <dgm:resizeHandles val="exact"/>
        </dgm:presLayoutVars>
      </dgm:prSet>
      <dgm:spPr/>
    </dgm:pt>
    <dgm:pt modelId="{1EFB75C6-4402-4CB2-BF73-A6A0E390F9D9}" type="pres">
      <dgm:prSet presAssocID="{18425482-CE3D-4EF7-96E1-8A1D8078198A}" presName="compNode" presStyleCnt="0"/>
      <dgm:spPr/>
    </dgm:pt>
    <dgm:pt modelId="{245445F5-6E0F-42F2-9C41-A4AEB993EA81}" type="pres">
      <dgm:prSet presAssocID="{18425482-CE3D-4EF7-96E1-8A1D8078198A}" presName="bgRect" presStyleLbl="bgShp" presStyleIdx="0" presStyleCnt="4"/>
      <dgm:spPr/>
    </dgm:pt>
    <dgm:pt modelId="{1A90C3BF-0529-4DF5-A70F-459D74E272DF}" type="pres">
      <dgm:prSet presAssocID="{18425482-CE3D-4EF7-96E1-8A1D8078198A}" presName="iconRect" presStyleLbl="node1" presStyleIdx="0" presStyleCnt="4" custScaleX="121000" custScaleY="121000"/>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725A0FB3-5B2E-4BAC-BB5A-22DB2C4B922F}" type="pres">
      <dgm:prSet presAssocID="{18425482-CE3D-4EF7-96E1-8A1D8078198A}" presName="spaceRect" presStyleCnt="0"/>
      <dgm:spPr/>
    </dgm:pt>
    <dgm:pt modelId="{8F41E3E1-B887-4A55-B342-4AAA8006E256}" type="pres">
      <dgm:prSet presAssocID="{18425482-CE3D-4EF7-96E1-8A1D8078198A}" presName="parTx" presStyleLbl="revTx" presStyleIdx="0" presStyleCnt="4">
        <dgm:presLayoutVars>
          <dgm:chMax val="0"/>
          <dgm:chPref val="0"/>
        </dgm:presLayoutVars>
      </dgm:prSet>
      <dgm:spPr/>
    </dgm:pt>
    <dgm:pt modelId="{4DF6CB37-5D5D-4648-BD4A-18EE399BA6D0}" type="pres">
      <dgm:prSet presAssocID="{B0BF11DA-8999-4EFC-9722-F18E50BBABF3}" presName="sibTrans" presStyleCnt="0"/>
      <dgm:spPr/>
    </dgm:pt>
    <dgm:pt modelId="{50B5F4C5-40D7-457B-9E9F-F15C7DC2736F}" type="pres">
      <dgm:prSet presAssocID="{D8C1CD8A-BD9B-4C1D-8808-761706A8E858}" presName="compNode" presStyleCnt="0"/>
      <dgm:spPr/>
    </dgm:pt>
    <dgm:pt modelId="{0F485235-BB6B-40C5-A08A-60236EEE8528}" type="pres">
      <dgm:prSet presAssocID="{D8C1CD8A-BD9B-4C1D-8808-761706A8E858}" presName="bgRect" presStyleLbl="bgShp" presStyleIdx="1" presStyleCnt="4"/>
      <dgm:spPr/>
    </dgm:pt>
    <dgm:pt modelId="{3A709AD2-6F7D-4FD7-9761-78AEC2A29211}" type="pres">
      <dgm:prSet presAssocID="{D8C1CD8A-BD9B-4C1D-8808-761706A8E858}" presName="iconRect" presStyleLbl="node1" presStyleIdx="1" presStyleCnt="4"/>
      <dgm:spPr>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2D8D73B0-3F64-4C24-B736-D0B413B83E16}" type="pres">
      <dgm:prSet presAssocID="{D8C1CD8A-BD9B-4C1D-8808-761706A8E858}" presName="spaceRect" presStyleCnt="0"/>
      <dgm:spPr/>
    </dgm:pt>
    <dgm:pt modelId="{073BBABF-BE01-499F-8BAF-E0F5F9162AE4}" type="pres">
      <dgm:prSet presAssocID="{D8C1CD8A-BD9B-4C1D-8808-761706A8E858}" presName="parTx" presStyleLbl="revTx" presStyleIdx="1" presStyleCnt="4">
        <dgm:presLayoutVars>
          <dgm:chMax val="0"/>
          <dgm:chPref val="0"/>
        </dgm:presLayoutVars>
      </dgm:prSet>
      <dgm:spPr/>
    </dgm:pt>
    <dgm:pt modelId="{F8F88612-0EE8-4BFF-813D-3EC009BDDC78}" type="pres">
      <dgm:prSet presAssocID="{ADA5F018-E911-43DE-A664-73895B826770}" presName="sibTrans" presStyleCnt="0"/>
      <dgm:spPr/>
    </dgm:pt>
    <dgm:pt modelId="{0B82CD2E-05E2-494A-9FB3-4CA405652997}" type="pres">
      <dgm:prSet presAssocID="{83896AA4-E1FC-49FB-A143-BB2FFE593A62}" presName="compNode" presStyleCnt="0"/>
      <dgm:spPr/>
    </dgm:pt>
    <dgm:pt modelId="{951F9A30-183A-4874-AD0D-74F05A523025}" type="pres">
      <dgm:prSet presAssocID="{83896AA4-E1FC-49FB-A143-BB2FFE593A62}" presName="bgRect" presStyleLbl="bgShp" presStyleIdx="2" presStyleCnt="4"/>
      <dgm:spPr/>
    </dgm:pt>
    <dgm:pt modelId="{F2C16A45-FF46-478E-9B5C-0F6B18D6067B}" type="pres">
      <dgm:prSet presAssocID="{83896AA4-E1FC-49FB-A143-BB2FFE593A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F2E4A385-9320-41AD-B377-0721D707A793}" type="pres">
      <dgm:prSet presAssocID="{83896AA4-E1FC-49FB-A143-BB2FFE593A62}" presName="spaceRect" presStyleCnt="0"/>
      <dgm:spPr/>
    </dgm:pt>
    <dgm:pt modelId="{CF5017AF-7078-45E4-A286-CA4E1855F093}" type="pres">
      <dgm:prSet presAssocID="{83896AA4-E1FC-49FB-A143-BB2FFE593A62}" presName="parTx" presStyleLbl="revTx" presStyleIdx="2" presStyleCnt="4">
        <dgm:presLayoutVars>
          <dgm:chMax val="0"/>
          <dgm:chPref val="0"/>
        </dgm:presLayoutVars>
      </dgm:prSet>
      <dgm:spPr/>
    </dgm:pt>
    <dgm:pt modelId="{E745ECC6-720A-4243-90F0-D7AF4FC2B633}" type="pres">
      <dgm:prSet presAssocID="{A4A4F109-24EF-4D1E-A597-72D859715C57}" presName="sibTrans" presStyleCnt="0"/>
      <dgm:spPr/>
    </dgm:pt>
    <dgm:pt modelId="{FCA4A120-FA42-48B6-BAE0-18625720F69A}" type="pres">
      <dgm:prSet presAssocID="{8F99D117-0BE5-455D-89A0-420DC7A10106}" presName="compNode" presStyleCnt="0"/>
      <dgm:spPr/>
    </dgm:pt>
    <dgm:pt modelId="{7C1BCEC3-5918-43DB-99BB-C24A9D869E19}" type="pres">
      <dgm:prSet presAssocID="{8F99D117-0BE5-455D-89A0-420DC7A10106}" presName="bgRect" presStyleLbl="bgShp" presStyleIdx="3" presStyleCnt="4"/>
      <dgm:spPr/>
    </dgm:pt>
    <dgm:pt modelId="{B2C3EBFD-767E-4A4B-8BCF-EA486E26F737}" type="pres">
      <dgm:prSet presAssocID="{8F99D117-0BE5-455D-89A0-420DC7A101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AA2CDAC1-C66C-41CF-8853-949DB04A8107}" type="pres">
      <dgm:prSet presAssocID="{8F99D117-0BE5-455D-89A0-420DC7A10106}" presName="spaceRect" presStyleCnt="0"/>
      <dgm:spPr/>
    </dgm:pt>
    <dgm:pt modelId="{F25E0ABA-189A-4D80-9201-67A7CC0E3B4F}" type="pres">
      <dgm:prSet presAssocID="{8F99D117-0BE5-455D-89A0-420DC7A10106}" presName="parTx" presStyleLbl="revTx" presStyleIdx="3" presStyleCnt="4">
        <dgm:presLayoutVars>
          <dgm:chMax val="0"/>
          <dgm:chPref val="0"/>
        </dgm:presLayoutVars>
      </dgm:prSet>
      <dgm:spPr/>
    </dgm:pt>
  </dgm:ptLst>
  <dgm:cxnLst>
    <dgm:cxn modelId="{CA11A50E-9BD0-48A4-A97E-14D6ADB2169C}" srcId="{4FE33EC4-E07E-4A35-8E83-864AC5E00030}" destId="{83896AA4-E1FC-49FB-A143-BB2FFE593A62}" srcOrd="2" destOrd="0" parTransId="{74D06DD0-1977-4DE2-8BC1-6E9B9E0E6278}" sibTransId="{A4A4F109-24EF-4D1E-A597-72D859715C57}"/>
    <dgm:cxn modelId="{CE802A21-C191-47C1-968A-47CDA37967AD}" srcId="{4FE33EC4-E07E-4A35-8E83-864AC5E00030}" destId="{18425482-CE3D-4EF7-96E1-8A1D8078198A}" srcOrd="0" destOrd="0" parTransId="{714BD98E-1EA0-479A-AFA9-10DDC3E43836}" sibTransId="{B0BF11DA-8999-4EFC-9722-F18E50BBABF3}"/>
    <dgm:cxn modelId="{18857B50-FA50-46AE-A376-CF8B25415757}" srcId="{4FE33EC4-E07E-4A35-8E83-864AC5E00030}" destId="{8F99D117-0BE5-455D-89A0-420DC7A10106}" srcOrd="3" destOrd="0" parTransId="{40A14276-F055-4C7F-B406-223B52BC1D74}" sibTransId="{C6645F55-8AD5-4569-AF84-5003C3ED004E}"/>
    <dgm:cxn modelId="{5EDAC871-24B3-46DB-A801-85F1E731CE01}" type="presOf" srcId="{83896AA4-E1FC-49FB-A143-BB2FFE593A62}" destId="{CF5017AF-7078-45E4-A286-CA4E1855F093}" srcOrd="0" destOrd="0" presId="urn:microsoft.com/office/officeart/2018/2/layout/IconVerticalSolidList"/>
    <dgm:cxn modelId="{83046352-6E75-4EA8-A7C7-0AD58588B2CD}" type="presOf" srcId="{8F99D117-0BE5-455D-89A0-420DC7A10106}" destId="{F25E0ABA-189A-4D80-9201-67A7CC0E3B4F}" srcOrd="0" destOrd="0" presId="urn:microsoft.com/office/officeart/2018/2/layout/IconVerticalSolidList"/>
    <dgm:cxn modelId="{EAD93BB4-110F-4106-B083-E2235DA5A19B}" type="presOf" srcId="{D8C1CD8A-BD9B-4C1D-8808-761706A8E858}" destId="{073BBABF-BE01-499F-8BAF-E0F5F9162AE4}" srcOrd="0" destOrd="0" presId="urn:microsoft.com/office/officeart/2018/2/layout/IconVerticalSolidList"/>
    <dgm:cxn modelId="{54D002BB-AE9D-4E21-87A7-3208BFFB2AA9}" type="presOf" srcId="{4FE33EC4-E07E-4A35-8E83-864AC5E00030}" destId="{2B59FE01-06B8-4AFC-87DF-4AB34A9C8DE8}" srcOrd="0" destOrd="0" presId="urn:microsoft.com/office/officeart/2018/2/layout/IconVerticalSolidList"/>
    <dgm:cxn modelId="{1D854CC1-7198-47E4-A008-106123DEB9EB}" type="presOf" srcId="{18425482-CE3D-4EF7-96E1-8A1D8078198A}" destId="{8F41E3E1-B887-4A55-B342-4AAA8006E256}" srcOrd="0" destOrd="0" presId="urn:microsoft.com/office/officeart/2018/2/layout/IconVerticalSolidList"/>
    <dgm:cxn modelId="{1D781BDE-262F-458C-B04F-F62F11796CE3}" srcId="{4FE33EC4-E07E-4A35-8E83-864AC5E00030}" destId="{D8C1CD8A-BD9B-4C1D-8808-761706A8E858}" srcOrd="1" destOrd="0" parTransId="{961CB685-A03F-499E-A66D-1F5561F8ACA9}" sibTransId="{ADA5F018-E911-43DE-A664-73895B826770}"/>
    <dgm:cxn modelId="{D7051D94-1A9E-48E1-85F6-CE851E89353D}" type="presParOf" srcId="{2B59FE01-06B8-4AFC-87DF-4AB34A9C8DE8}" destId="{1EFB75C6-4402-4CB2-BF73-A6A0E390F9D9}" srcOrd="0" destOrd="0" presId="urn:microsoft.com/office/officeart/2018/2/layout/IconVerticalSolidList"/>
    <dgm:cxn modelId="{88AAB591-272D-4530-B753-968142B63FC0}" type="presParOf" srcId="{1EFB75C6-4402-4CB2-BF73-A6A0E390F9D9}" destId="{245445F5-6E0F-42F2-9C41-A4AEB993EA81}" srcOrd="0" destOrd="0" presId="urn:microsoft.com/office/officeart/2018/2/layout/IconVerticalSolidList"/>
    <dgm:cxn modelId="{15A8B849-B50B-440D-924B-A0F9401DFC3A}" type="presParOf" srcId="{1EFB75C6-4402-4CB2-BF73-A6A0E390F9D9}" destId="{1A90C3BF-0529-4DF5-A70F-459D74E272DF}" srcOrd="1" destOrd="0" presId="urn:microsoft.com/office/officeart/2018/2/layout/IconVerticalSolidList"/>
    <dgm:cxn modelId="{7F64827F-FF32-4E4B-BD2F-7685AF5BD215}" type="presParOf" srcId="{1EFB75C6-4402-4CB2-BF73-A6A0E390F9D9}" destId="{725A0FB3-5B2E-4BAC-BB5A-22DB2C4B922F}" srcOrd="2" destOrd="0" presId="urn:microsoft.com/office/officeart/2018/2/layout/IconVerticalSolidList"/>
    <dgm:cxn modelId="{EBFF7517-D197-4BE0-9217-2D1364DC75F8}" type="presParOf" srcId="{1EFB75C6-4402-4CB2-BF73-A6A0E390F9D9}" destId="{8F41E3E1-B887-4A55-B342-4AAA8006E256}" srcOrd="3" destOrd="0" presId="urn:microsoft.com/office/officeart/2018/2/layout/IconVerticalSolidList"/>
    <dgm:cxn modelId="{79F40DA1-D6BE-45D0-9E4D-EFAD079F5B3B}" type="presParOf" srcId="{2B59FE01-06B8-4AFC-87DF-4AB34A9C8DE8}" destId="{4DF6CB37-5D5D-4648-BD4A-18EE399BA6D0}" srcOrd="1" destOrd="0" presId="urn:microsoft.com/office/officeart/2018/2/layout/IconVerticalSolidList"/>
    <dgm:cxn modelId="{F03D9487-3BB4-4CD4-9E3F-9FEAE55924E8}" type="presParOf" srcId="{2B59FE01-06B8-4AFC-87DF-4AB34A9C8DE8}" destId="{50B5F4C5-40D7-457B-9E9F-F15C7DC2736F}" srcOrd="2" destOrd="0" presId="urn:microsoft.com/office/officeart/2018/2/layout/IconVerticalSolidList"/>
    <dgm:cxn modelId="{42C91E19-D0F9-414C-9F5A-9BEB088A28D7}" type="presParOf" srcId="{50B5F4C5-40D7-457B-9E9F-F15C7DC2736F}" destId="{0F485235-BB6B-40C5-A08A-60236EEE8528}" srcOrd="0" destOrd="0" presId="urn:microsoft.com/office/officeart/2018/2/layout/IconVerticalSolidList"/>
    <dgm:cxn modelId="{0CEDE1CD-A09D-43E9-B0F4-3D0F0FB32CCF}" type="presParOf" srcId="{50B5F4C5-40D7-457B-9E9F-F15C7DC2736F}" destId="{3A709AD2-6F7D-4FD7-9761-78AEC2A29211}" srcOrd="1" destOrd="0" presId="urn:microsoft.com/office/officeart/2018/2/layout/IconVerticalSolidList"/>
    <dgm:cxn modelId="{CEAB6AD7-F336-4808-ABEF-A462049C1E08}" type="presParOf" srcId="{50B5F4C5-40D7-457B-9E9F-F15C7DC2736F}" destId="{2D8D73B0-3F64-4C24-B736-D0B413B83E16}" srcOrd="2" destOrd="0" presId="urn:microsoft.com/office/officeart/2018/2/layout/IconVerticalSolidList"/>
    <dgm:cxn modelId="{3385B7EE-4ABE-4F73-AA8B-7D1D6D37FC99}" type="presParOf" srcId="{50B5F4C5-40D7-457B-9E9F-F15C7DC2736F}" destId="{073BBABF-BE01-499F-8BAF-E0F5F9162AE4}" srcOrd="3" destOrd="0" presId="urn:microsoft.com/office/officeart/2018/2/layout/IconVerticalSolidList"/>
    <dgm:cxn modelId="{226EB56B-039F-420F-85CE-AF51D90DEAE1}" type="presParOf" srcId="{2B59FE01-06B8-4AFC-87DF-4AB34A9C8DE8}" destId="{F8F88612-0EE8-4BFF-813D-3EC009BDDC78}" srcOrd="3" destOrd="0" presId="urn:microsoft.com/office/officeart/2018/2/layout/IconVerticalSolidList"/>
    <dgm:cxn modelId="{A59AB8FA-770A-4C01-A3CE-6D567432D697}" type="presParOf" srcId="{2B59FE01-06B8-4AFC-87DF-4AB34A9C8DE8}" destId="{0B82CD2E-05E2-494A-9FB3-4CA405652997}" srcOrd="4" destOrd="0" presId="urn:microsoft.com/office/officeart/2018/2/layout/IconVerticalSolidList"/>
    <dgm:cxn modelId="{E1F6A1CF-922F-44CB-96C0-37DA286AD767}" type="presParOf" srcId="{0B82CD2E-05E2-494A-9FB3-4CA405652997}" destId="{951F9A30-183A-4874-AD0D-74F05A523025}" srcOrd="0" destOrd="0" presId="urn:microsoft.com/office/officeart/2018/2/layout/IconVerticalSolidList"/>
    <dgm:cxn modelId="{9974D76D-C407-4217-94F0-0372A24A8D38}" type="presParOf" srcId="{0B82CD2E-05E2-494A-9FB3-4CA405652997}" destId="{F2C16A45-FF46-478E-9B5C-0F6B18D6067B}" srcOrd="1" destOrd="0" presId="urn:microsoft.com/office/officeart/2018/2/layout/IconVerticalSolidList"/>
    <dgm:cxn modelId="{2AD38636-1A26-4046-8039-8742C803DF55}" type="presParOf" srcId="{0B82CD2E-05E2-494A-9FB3-4CA405652997}" destId="{F2E4A385-9320-41AD-B377-0721D707A793}" srcOrd="2" destOrd="0" presId="urn:microsoft.com/office/officeart/2018/2/layout/IconVerticalSolidList"/>
    <dgm:cxn modelId="{BDB90233-2885-4C08-BFC2-C0E674BB6352}" type="presParOf" srcId="{0B82CD2E-05E2-494A-9FB3-4CA405652997}" destId="{CF5017AF-7078-45E4-A286-CA4E1855F093}" srcOrd="3" destOrd="0" presId="urn:microsoft.com/office/officeart/2018/2/layout/IconVerticalSolidList"/>
    <dgm:cxn modelId="{53A4D393-D8A8-46F5-A3AE-80A40AA6BD9B}" type="presParOf" srcId="{2B59FE01-06B8-4AFC-87DF-4AB34A9C8DE8}" destId="{E745ECC6-720A-4243-90F0-D7AF4FC2B633}" srcOrd="5" destOrd="0" presId="urn:microsoft.com/office/officeart/2018/2/layout/IconVerticalSolidList"/>
    <dgm:cxn modelId="{2F9D81DD-2589-4C62-A34A-4F24BA527740}" type="presParOf" srcId="{2B59FE01-06B8-4AFC-87DF-4AB34A9C8DE8}" destId="{FCA4A120-FA42-48B6-BAE0-18625720F69A}" srcOrd="6" destOrd="0" presId="urn:microsoft.com/office/officeart/2018/2/layout/IconVerticalSolidList"/>
    <dgm:cxn modelId="{FB75C55B-6F2C-4249-B374-09BC185CC303}" type="presParOf" srcId="{FCA4A120-FA42-48B6-BAE0-18625720F69A}" destId="{7C1BCEC3-5918-43DB-99BB-C24A9D869E19}" srcOrd="0" destOrd="0" presId="urn:microsoft.com/office/officeart/2018/2/layout/IconVerticalSolidList"/>
    <dgm:cxn modelId="{6045C214-0D0B-486A-AE50-66C2A5A9277B}" type="presParOf" srcId="{FCA4A120-FA42-48B6-BAE0-18625720F69A}" destId="{B2C3EBFD-767E-4A4B-8BCF-EA486E26F737}" srcOrd="1" destOrd="0" presId="urn:microsoft.com/office/officeart/2018/2/layout/IconVerticalSolidList"/>
    <dgm:cxn modelId="{222AC58E-E7DF-4971-B3E1-40413B4CFAE8}" type="presParOf" srcId="{FCA4A120-FA42-48B6-BAE0-18625720F69A}" destId="{AA2CDAC1-C66C-41CF-8853-949DB04A8107}" srcOrd="2" destOrd="0" presId="urn:microsoft.com/office/officeart/2018/2/layout/IconVerticalSolidList"/>
    <dgm:cxn modelId="{05EA54F2-B2ED-473E-81D3-5D373D32514E}" type="presParOf" srcId="{FCA4A120-FA42-48B6-BAE0-18625720F69A}" destId="{F25E0ABA-189A-4D80-9201-67A7CC0E3B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E33EC4-E07E-4A35-8E83-864AC5E00030}"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18425482-CE3D-4EF7-96E1-8A1D8078198A}">
      <dgm:prSet custT="1"/>
      <dgm:spPr/>
      <dgm:t>
        <a:bodyPr/>
        <a:lstStyle/>
        <a:p>
          <a:pPr>
            <a:lnSpc>
              <a:spcPct val="100000"/>
            </a:lnSpc>
          </a:pPr>
          <a:r>
            <a:rPr lang="en-US" sz="1800" i="0"/>
            <a:t>For-Profit Company</a:t>
          </a:r>
          <a:endParaRPr lang="en-US" sz="1800"/>
        </a:p>
      </dgm:t>
    </dgm:pt>
    <dgm:pt modelId="{714BD98E-1EA0-479A-AFA9-10DDC3E43836}" type="parTrans" cxnId="{CE802A21-C191-47C1-968A-47CDA37967AD}">
      <dgm:prSet/>
      <dgm:spPr/>
      <dgm:t>
        <a:bodyPr/>
        <a:lstStyle/>
        <a:p>
          <a:endParaRPr lang="en-US" sz="1800"/>
        </a:p>
      </dgm:t>
    </dgm:pt>
    <dgm:pt modelId="{B0BF11DA-8999-4EFC-9722-F18E50BBABF3}" type="sibTrans" cxnId="{CE802A21-C191-47C1-968A-47CDA37967AD}">
      <dgm:prSet/>
      <dgm:spPr/>
      <dgm:t>
        <a:bodyPr/>
        <a:lstStyle/>
        <a:p>
          <a:endParaRPr lang="en-US" sz="1800"/>
        </a:p>
      </dgm:t>
    </dgm:pt>
    <dgm:pt modelId="{D8C1CD8A-BD9B-4C1D-8808-761706A8E858}">
      <dgm:prSet custT="1"/>
      <dgm:spPr/>
      <dgm:t>
        <a:bodyPr/>
        <a:lstStyle/>
        <a:p>
          <a:pPr>
            <a:lnSpc>
              <a:spcPct val="100000"/>
            </a:lnSpc>
          </a:pPr>
          <a:r>
            <a:rPr lang="en-US" sz="1800" i="0"/>
            <a:t>SaaS Managed WordPress Hosting</a:t>
          </a:r>
          <a:endParaRPr lang="en-US" sz="1800"/>
        </a:p>
      </dgm:t>
    </dgm:pt>
    <dgm:pt modelId="{961CB685-A03F-499E-A66D-1F5561F8ACA9}" type="parTrans" cxnId="{1D781BDE-262F-458C-B04F-F62F11796CE3}">
      <dgm:prSet/>
      <dgm:spPr/>
      <dgm:t>
        <a:bodyPr/>
        <a:lstStyle/>
        <a:p>
          <a:endParaRPr lang="en-US" sz="1800"/>
        </a:p>
      </dgm:t>
    </dgm:pt>
    <dgm:pt modelId="{ADA5F018-E911-43DE-A664-73895B826770}" type="sibTrans" cxnId="{1D781BDE-262F-458C-B04F-F62F11796CE3}">
      <dgm:prSet/>
      <dgm:spPr/>
      <dgm:t>
        <a:bodyPr/>
        <a:lstStyle/>
        <a:p>
          <a:endParaRPr lang="en-US" sz="1800"/>
        </a:p>
      </dgm:t>
    </dgm:pt>
    <dgm:pt modelId="{83896AA4-E1FC-49FB-A143-BB2FFE593A62}">
      <dgm:prSet custT="1"/>
      <dgm:spPr/>
      <dgm:t>
        <a:bodyPr/>
        <a:lstStyle/>
        <a:p>
          <a:pPr>
            <a:lnSpc>
              <a:spcPct val="100000"/>
            </a:lnSpc>
          </a:pPr>
          <a:r>
            <a:rPr lang="en-US" sz="1800"/>
            <a:t>$7.5 Billion Valuation</a:t>
          </a:r>
        </a:p>
      </dgm:t>
    </dgm:pt>
    <dgm:pt modelId="{74D06DD0-1977-4DE2-8BC1-6E9B9E0E6278}" type="parTrans" cxnId="{CA11A50E-9BD0-48A4-A97E-14D6ADB2169C}">
      <dgm:prSet/>
      <dgm:spPr/>
      <dgm:t>
        <a:bodyPr/>
        <a:lstStyle/>
        <a:p>
          <a:endParaRPr lang="en-US" sz="1800"/>
        </a:p>
      </dgm:t>
    </dgm:pt>
    <dgm:pt modelId="{A4A4F109-24EF-4D1E-A597-72D859715C57}" type="sibTrans" cxnId="{CA11A50E-9BD0-48A4-A97E-14D6ADB2169C}">
      <dgm:prSet/>
      <dgm:spPr/>
      <dgm:t>
        <a:bodyPr/>
        <a:lstStyle/>
        <a:p>
          <a:endParaRPr lang="en-US" sz="1800"/>
        </a:p>
      </dgm:t>
    </dgm:pt>
    <dgm:pt modelId="{8F99D117-0BE5-455D-89A0-420DC7A10106}">
      <dgm:prSet custT="1"/>
      <dgm:spPr/>
      <dgm:t>
        <a:bodyPr/>
        <a:lstStyle/>
        <a:p>
          <a:pPr>
            <a:lnSpc>
              <a:spcPct val="100000"/>
            </a:lnSpc>
          </a:pPr>
          <a:r>
            <a:rPr lang="en-US" sz="1800" b="0" i="0">
              <a:effectLst/>
            </a:rPr>
            <a:t>Hosting plans range from freemium to $15,000/month</a:t>
          </a:r>
          <a:endParaRPr lang="en-US" sz="1800"/>
        </a:p>
      </dgm:t>
    </dgm:pt>
    <dgm:pt modelId="{40A14276-F055-4C7F-B406-223B52BC1D74}" type="parTrans" cxnId="{18857B50-FA50-46AE-A376-CF8B25415757}">
      <dgm:prSet/>
      <dgm:spPr/>
      <dgm:t>
        <a:bodyPr/>
        <a:lstStyle/>
        <a:p>
          <a:endParaRPr lang="en-US" sz="1800"/>
        </a:p>
      </dgm:t>
    </dgm:pt>
    <dgm:pt modelId="{C6645F55-8AD5-4569-AF84-5003C3ED004E}" type="sibTrans" cxnId="{18857B50-FA50-46AE-A376-CF8B25415757}">
      <dgm:prSet/>
      <dgm:spPr/>
      <dgm:t>
        <a:bodyPr/>
        <a:lstStyle/>
        <a:p>
          <a:endParaRPr lang="en-US" sz="1800"/>
        </a:p>
      </dgm:t>
    </dgm:pt>
    <dgm:pt modelId="{2B59FE01-06B8-4AFC-87DF-4AB34A9C8DE8}" type="pres">
      <dgm:prSet presAssocID="{4FE33EC4-E07E-4A35-8E83-864AC5E00030}" presName="root" presStyleCnt="0">
        <dgm:presLayoutVars>
          <dgm:dir/>
          <dgm:resizeHandles val="exact"/>
        </dgm:presLayoutVars>
      </dgm:prSet>
      <dgm:spPr/>
    </dgm:pt>
    <dgm:pt modelId="{1EFB75C6-4402-4CB2-BF73-A6A0E390F9D9}" type="pres">
      <dgm:prSet presAssocID="{18425482-CE3D-4EF7-96E1-8A1D8078198A}" presName="compNode" presStyleCnt="0"/>
      <dgm:spPr/>
    </dgm:pt>
    <dgm:pt modelId="{245445F5-6E0F-42F2-9C41-A4AEB993EA81}" type="pres">
      <dgm:prSet presAssocID="{18425482-CE3D-4EF7-96E1-8A1D8078198A}" presName="bgRect" presStyleLbl="bgShp" presStyleIdx="0" presStyleCnt="4"/>
      <dgm:spPr/>
    </dgm:pt>
    <dgm:pt modelId="{1A90C3BF-0529-4DF5-A70F-459D74E272DF}" type="pres">
      <dgm:prSet presAssocID="{18425482-CE3D-4EF7-96E1-8A1D8078198A}" presName="iconRect" presStyleLbl="node1" presStyleIdx="0" presStyleCnt="4" custScaleX="110000" custScaleY="110000"/>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ilding outline"/>
        </a:ext>
      </dgm:extLst>
    </dgm:pt>
    <dgm:pt modelId="{725A0FB3-5B2E-4BAC-BB5A-22DB2C4B922F}" type="pres">
      <dgm:prSet presAssocID="{18425482-CE3D-4EF7-96E1-8A1D8078198A}" presName="spaceRect" presStyleCnt="0"/>
      <dgm:spPr/>
    </dgm:pt>
    <dgm:pt modelId="{8F41E3E1-B887-4A55-B342-4AAA8006E256}" type="pres">
      <dgm:prSet presAssocID="{18425482-CE3D-4EF7-96E1-8A1D8078198A}" presName="parTx" presStyleLbl="revTx" presStyleIdx="0" presStyleCnt="4">
        <dgm:presLayoutVars>
          <dgm:chMax val="0"/>
          <dgm:chPref val="0"/>
        </dgm:presLayoutVars>
      </dgm:prSet>
      <dgm:spPr/>
    </dgm:pt>
    <dgm:pt modelId="{4DF6CB37-5D5D-4648-BD4A-18EE399BA6D0}" type="pres">
      <dgm:prSet presAssocID="{B0BF11DA-8999-4EFC-9722-F18E50BBABF3}" presName="sibTrans" presStyleCnt="0"/>
      <dgm:spPr/>
    </dgm:pt>
    <dgm:pt modelId="{50B5F4C5-40D7-457B-9E9F-F15C7DC2736F}" type="pres">
      <dgm:prSet presAssocID="{D8C1CD8A-BD9B-4C1D-8808-761706A8E858}" presName="compNode" presStyleCnt="0"/>
      <dgm:spPr/>
    </dgm:pt>
    <dgm:pt modelId="{0F485235-BB6B-40C5-A08A-60236EEE8528}" type="pres">
      <dgm:prSet presAssocID="{D8C1CD8A-BD9B-4C1D-8808-761706A8E858}" presName="bgRect" presStyleLbl="bgShp" presStyleIdx="1" presStyleCnt="4"/>
      <dgm:spPr/>
    </dgm:pt>
    <dgm:pt modelId="{3A709AD2-6F7D-4FD7-9761-78AEC2A29211}" type="pres">
      <dgm:prSet presAssocID="{D8C1CD8A-BD9B-4C1D-8808-761706A8E85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ud"/>
        </a:ext>
      </dgm:extLst>
    </dgm:pt>
    <dgm:pt modelId="{2D8D73B0-3F64-4C24-B736-D0B413B83E16}" type="pres">
      <dgm:prSet presAssocID="{D8C1CD8A-BD9B-4C1D-8808-761706A8E858}" presName="spaceRect" presStyleCnt="0"/>
      <dgm:spPr/>
    </dgm:pt>
    <dgm:pt modelId="{073BBABF-BE01-499F-8BAF-E0F5F9162AE4}" type="pres">
      <dgm:prSet presAssocID="{D8C1CD8A-BD9B-4C1D-8808-761706A8E858}" presName="parTx" presStyleLbl="revTx" presStyleIdx="1" presStyleCnt="4">
        <dgm:presLayoutVars>
          <dgm:chMax val="0"/>
          <dgm:chPref val="0"/>
        </dgm:presLayoutVars>
      </dgm:prSet>
      <dgm:spPr/>
    </dgm:pt>
    <dgm:pt modelId="{F8F88612-0EE8-4BFF-813D-3EC009BDDC78}" type="pres">
      <dgm:prSet presAssocID="{ADA5F018-E911-43DE-A664-73895B826770}" presName="sibTrans" presStyleCnt="0"/>
      <dgm:spPr/>
    </dgm:pt>
    <dgm:pt modelId="{0B82CD2E-05E2-494A-9FB3-4CA405652997}" type="pres">
      <dgm:prSet presAssocID="{83896AA4-E1FC-49FB-A143-BB2FFE593A62}" presName="compNode" presStyleCnt="0"/>
      <dgm:spPr/>
    </dgm:pt>
    <dgm:pt modelId="{951F9A30-183A-4874-AD0D-74F05A523025}" type="pres">
      <dgm:prSet presAssocID="{83896AA4-E1FC-49FB-A143-BB2FFE593A62}" presName="bgRect" presStyleLbl="bgShp" presStyleIdx="2" presStyleCnt="4"/>
      <dgm:spPr/>
    </dgm:pt>
    <dgm:pt modelId="{F2C16A45-FF46-478E-9B5C-0F6B18D6067B}" type="pres">
      <dgm:prSet presAssocID="{83896AA4-E1FC-49FB-A143-BB2FFE593A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F2E4A385-9320-41AD-B377-0721D707A793}" type="pres">
      <dgm:prSet presAssocID="{83896AA4-E1FC-49FB-A143-BB2FFE593A62}" presName="spaceRect" presStyleCnt="0"/>
      <dgm:spPr/>
    </dgm:pt>
    <dgm:pt modelId="{CF5017AF-7078-45E4-A286-CA4E1855F093}" type="pres">
      <dgm:prSet presAssocID="{83896AA4-E1FC-49FB-A143-BB2FFE593A62}" presName="parTx" presStyleLbl="revTx" presStyleIdx="2" presStyleCnt="4">
        <dgm:presLayoutVars>
          <dgm:chMax val="0"/>
          <dgm:chPref val="0"/>
        </dgm:presLayoutVars>
      </dgm:prSet>
      <dgm:spPr/>
    </dgm:pt>
    <dgm:pt modelId="{E745ECC6-720A-4243-90F0-D7AF4FC2B633}" type="pres">
      <dgm:prSet presAssocID="{A4A4F109-24EF-4D1E-A597-72D859715C57}" presName="sibTrans" presStyleCnt="0"/>
      <dgm:spPr/>
    </dgm:pt>
    <dgm:pt modelId="{FCA4A120-FA42-48B6-BAE0-18625720F69A}" type="pres">
      <dgm:prSet presAssocID="{8F99D117-0BE5-455D-89A0-420DC7A10106}" presName="compNode" presStyleCnt="0"/>
      <dgm:spPr/>
    </dgm:pt>
    <dgm:pt modelId="{7C1BCEC3-5918-43DB-99BB-C24A9D869E19}" type="pres">
      <dgm:prSet presAssocID="{8F99D117-0BE5-455D-89A0-420DC7A10106}" presName="bgRect" presStyleLbl="bgShp" presStyleIdx="3" presStyleCnt="4"/>
      <dgm:spPr/>
    </dgm:pt>
    <dgm:pt modelId="{B2C3EBFD-767E-4A4B-8BCF-EA486E26F737}" type="pres">
      <dgm:prSet presAssocID="{8F99D117-0BE5-455D-89A0-420DC7A101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AA2CDAC1-C66C-41CF-8853-949DB04A8107}" type="pres">
      <dgm:prSet presAssocID="{8F99D117-0BE5-455D-89A0-420DC7A10106}" presName="spaceRect" presStyleCnt="0"/>
      <dgm:spPr/>
    </dgm:pt>
    <dgm:pt modelId="{F25E0ABA-189A-4D80-9201-67A7CC0E3B4F}" type="pres">
      <dgm:prSet presAssocID="{8F99D117-0BE5-455D-89A0-420DC7A10106}" presName="parTx" presStyleLbl="revTx" presStyleIdx="3" presStyleCnt="4">
        <dgm:presLayoutVars>
          <dgm:chMax val="0"/>
          <dgm:chPref val="0"/>
        </dgm:presLayoutVars>
      </dgm:prSet>
      <dgm:spPr/>
    </dgm:pt>
  </dgm:ptLst>
  <dgm:cxnLst>
    <dgm:cxn modelId="{CA11A50E-9BD0-48A4-A97E-14D6ADB2169C}" srcId="{4FE33EC4-E07E-4A35-8E83-864AC5E00030}" destId="{83896AA4-E1FC-49FB-A143-BB2FFE593A62}" srcOrd="2" destOrd="0" parTransId="{74D06DD0-1977-4DE2-8BC1-6E9B9E0E6278}" sibTransId="{A4A4F109-24EF-4D1E-A597-72D859715C57}"/>
    <dgm:cxn modelId="{CE802A21-C191-47C1-968A-47CDA37967AD}" srcId="{4FE33EC4-E07E-4A35-8E83-864AC5E00030}" destId="{18425482-CE3D-4EF7-96E1-8A1D8078198A}" srcOrd="0" destOrd="0" parTransId="{714BD98E-1EA0-479A-AFA9-10DDC3E43836}" sibTransId="{B0BF11DA-8999-4EFC-9722-F18E50BBABF3}"/>
    <dgm:cxn modelId="{18857B50-FA50-46AE-A376-CF8B25415757}" srcId="{4FE33EC4-E07E-4A35-8E83-864AC5E00030}" destId="{8F99D117-0BE5-455D-89A0-420DC7A10106}" srcOrd="3" destOrd="0" parTransId="{40A14276-F055-4C7F-B406-223B52BC1D74}" sibTransId="{C6645F55-8AD5-4569-AF84-5003C3ED004E}"/>
    <dgm:cxn modelId="{5EDAC871-24B3-46DB-A801-85F1E731CE01}" type="presOf" srcId="{83896AA4-E1FC-49FB-A143-BB2FFE593A62}" destId="{CF5017AF-7078-45E4-A286-CA4E1855F093}" srcOrd="0" destOrd="0" presId="urn:microsoft.com/office/officeart/2018/2/layout/IconVerticalSolidList"/>
    <dgm:cxn modelId="{83046352-6E75-4EA8-A7C7-0AD58588B2CD}" type="presOf" srcId="{8F99D117-0BE5-455D-89A0-420DC7A10106}" destId="{F25E0ABA-189A-4D80-9201-67A7CC0E3B4F}" srcOrd="0" destOrd="0" presId="urn:microsoft.com/office/officeart/2018/2/layout/IconVerticalSolidList"/>
    <dgm:cxn modelId="{EAD93BB4-110F-4106-B083-E2235DA5A19B}" type="presOf" srcId="{D8C1CD8A-BD9B-4C1D-8808-761706A8E858}" destId="{073BBABF-BE01-499F-8BAF-E0F5F9162AE4}" srcOrd="0" destOrd="0" presId="urn:microsoft.com/office/officeart/2018/2/layout/IconVerticalSolidList"/>
    <dgm:cxn modelId="{54D002BB-AE9D-4E21-87A7-3208BFFB2AA9}" type="presOf" srcId="{4FE33EC4-E07E-4A35-8E83-864AC5E00030}" destId="{2B59FE01-06B8-4AFC-87DF-4AB34A9C8DE8}" srcOrd="0" destOrd="0" presId="urn:microsoft.com/office/officeart/2018/2/layout/IconVerticalSolidList"/>
    <dgm:cxn modelId="{1D854CC1-7198-47E4-A008-106123DEB9EB}" type="presOf" srcId="{18425482-CE3D-4EF7-96E1-8A1D8078198A}" destId="{8F41E3E1-B887-4A55-B342-4AAA8006E256}" srcOrd="0" destOrd="0" presId="urn:microsoft.com/office/officeart/2018/2/layout/IconVerticalSolidList"/>
    <dgm:cxn modelId="{1D781BDE-262F-458C-B04F-F62F11796CE3}" srcId="{4FE33EC4-E07E-4A35-8E83-864AC5E00030}" destId="{D8C1CD8A-BD9B-4C1D-8808-761706A8E858}" srcOrd="1" destOrd="0" parTransId="{961CB685-A03F-499E-A66D-1F5561F8ACA9}" sibTransId="{ADA5F018-E911-43DE-A664-73895B826770}"/>
    <dgm:cxn modelId="{D7051D94-1A9E-48E1-85F6-CE851E89353D}" type="presParOf" srcId="{2B59FE01-06B8-4AFC-87DF-4AB34A9C8DE8}" destId="{1EFB75C6-4402-4CB2-BF73-A6A0E390F9D9}" srcOrd="0" destOrd="0" presId="urn:microsoft.com/office/officeart/2018/2/layout/IconVerticalSolidList"/>
    <dgm:cxn modelId="{88AAB591-272D-4530-B753-968142B63FC0}" type="presParOf" srcId="{1EFB75C6-4402-4CB2-BF73-A6A0E390F9D9}" destId="{245445F5-6E0F-42F2-9C41-A4AEB993EA81}" srcOrd="0" destOrd="0" presId="urn:microsoft.com/office/officeart/2018/2/layout/IconVerticalSolidList"/>
    <dgm:cxn modelId="{15A8B849-B50B-440D-924B-A0F9401DFC3A}" type="presParOf" srcId="{1EFB75C6-4402-4CB2-BF73-A6A0E390F9D9}" destId="{1A90C3BF-0529-4DF5-A70F-459D74E272DF}" srcOrd="1" destOrd="0" presId="urn:microsoft.com/office/officeart/2018/2/layout/IconVerticalSolidList"/>
    <dgm:cxn modelId="{7F64827F-FF32-4E4B-BD2F-7685AF5BD215}" type="presParOf" srcId="{1EFB75C6-4402-4CB2-BF73-A6A0E390F9D9}" destId="{725A0FB3-5B2E-4BAC-BB5A-22DB2C4B922F}" srcOrd="2" destOrd="0" presId="urn:microsoft.com/office/officeart/2018/2/layout/IconVerticalSolidList"/>
    <dgm:cxn modelId="{EBFF7517-D197-4BE0-9217-2D1364DC75F8}" type="presParOf" srcId="{1EFB75C6-4402-4CB2-BF73-A6A0E390F9D9}" destId="{8F41E3E1-B887-4A55-B342-4AAA8006E256}" srcOrd="3" destOrd="0" presId="urn:microsoft.com/office/officeart/2018/2/layout/IconVerticalSolidList"/>
    <dgm:cxn modelId="{79F40DA1-D6BE-45D0-9E4D-EFAD079F5B3B}" type="presParOf" srcId="{2B59FE01-06B8-4AFC-87DF-4AB34A9C8DE8}" destId="{4DF6CB37-5D5D-4648-BD4A-18EE399BA6D0}" srcOrd="1" destOrd="0" presId="urn:microsoft.com/office/officeart/2018/2/layout/IconVerticalSolidList"/>
    <dgm:cxn modelId="{F03D9487-3BB4-4CD4-9E3F-9FEAE55924E8}" type="presParOf" srcId="{2B59FE01-06B8-4AFC-87DF-4AB34A9C8DE8}" destId="{50B5F4C5-40D7-457B-9E9F-F15C7DC2736F}" srcOrd="2" destOrd="0" presId="urn:microsoft.com/office/officeart/2018/2/layout/IconVerticalSolidList"/>
    <dgm:cxn modelId="{42C91E19-D0F9-414C-9F5A-9BEB088A28D7}" type="presParOf" srcId="{50B5F4C5-40D7-457B-9E9F-F15C7DC2736F}" destId="{0F485235-BB6B-40C5-A08A-60236EEE8528}" srcOrd="0" destOrd="0" presId="urn:microsoft.com/office/officeart/2018/2/layout/IconVerticalSolidList"/>
    <dgm:cxn modelId="{0CEDE1CD-A09D-43E9-B0F4-3D0F0FB32CCF}" type="presParOf" srcId="{50B5F4C5-40D7-457B-9E9F-F15C7DC2736F}" destId="{3A709AD2-6F7D-4FD7-9761-78AEC2A29211}" srcOrd="1" destOrd="0" presId="urn:microsoft.com/office/officeart/2018/2/layout/IconVerticalSolidList"/>
    <dgm:cxn modelId="{CEAB6AD7-F336-4808-ABEF-A462049C1E08}" type="presParOf" srcId="{50B5F4C5-40D7-457B-9E9F-F15C7DC2736F}" destId="{2D8D73B0-3F64-4C24-B736-D0B413B83E16}" srcOrd="2" destOrd="0" presId="urn:microsoft.com/office/officeart/2018/2/layout/IconVerticalSolidList"/>
    <dgm:cxn modelId="{3385B7EE-4ABE-4F73-AA8B-7D1D6D37FC99}" type="presParOf" srcId="{50B5F4C5-40D7-457B-9E9F-F15C7DC2736F}" destId="{073BBABF-BE01-499F-8BAF-E0F5F9162AE4}" srcOrd="3" destOrd="0" presId="urn:microsoft.com/office/officeart/2018/2/layout/IconVerticalSolidList"/>
    <dgm:cxn modelId="{226EB56B-039F-420F-85CE-AF51D90DEAE1}" type="presParOf" srcId="{2B59FE01-06B8-4AFC-87DF-4AB34A9C8DE8}" destId="{F8F88612-0EE8-4BFF-813D-3EC009BDDC78}" srcOrd="3" destOrd="0" presId="urn:microsoft.com/office/officeart/2018/2/layout/IconVerticalSolidList"/>
    <dgm:cxn modelId="{A59AB8FA-770A-4C01-A3CE-6D567432D697}" type="presParOf" srcId="{2B59FE01-06B8-4AFC-87DF-4AB34A9C8DE8}" destId="{0B82CD2E-05E2-494A-9FB3-4CA405652997}" srcOrd="4" destOrd="0" presId="urn:microsoft.com/office/officeart/2018/2/layout/IconVerticalSolidList"/>
    <dgm:cxn modelId="{E1F6A1CF-922F-44CB-96C0-37DA286AD767}" type="presParOf" srcId="{0B82CD2E-05E2-494A-9FB3-4CA405652997}" destId="{951F9A30-183A-4874-AD0D-74F05A523025}" srcOrd="0" destOrd="0" presId="urn:microsoft.com/office/officeart/2018/2/layout/IconVerticalSolidList"/>
    <dgm:cxn modelId="{9974D76D-C407-4217-94F0-0372A24A8D38}" type="presParOf" srcId="{0B82CD2E-05E2-494A-9FB3-4CA405652997}" destId="{F2C16A45-FF46-478E-9B5C-0F6B18D6067B}" srcOrd="1" destOrd="0" presId="urn:microsoft.com/office/officeart/2018/2/layout/IconVerticalSolidList"/>
    <dgm:cxn modelId="{2AD38636-1A26-4046-8039-8742C803DF55}" type="presParOf" srcId="{0B82CD2E-05E2-494A-9FB3-4CA405652997}" destId="{F2E4A385-9320-41AD-B377-0721D707A793}" srcOrd="2" destOrd="0" presId="urn:microsoft.com/office/officeart/2018/2/layout/IconVerticalSolidList"/>
    <dgm:cxn modelId="{BDB90233-2885-4C08-BFC2-C0E674BB6352}" type="presParOf" srcId="{0B82CD2E-05E2-494A-9FB3-4CA405652997}" destId="{CF5017AF-7078-45E4-A286-CA4E1855F093}" srcOrd="3" destOrd="0" presId="urn:microsoft.com/office/officeart/2018/2/layout/IconVerticalSolidList"/>
    <dgm:cxn modelId="{53A4D393-D8A8-46F5-A3AE-80A40AA6BD9B}" type="presParOf" srcId="{2B59FE01-06B8-4AFC-87DF-4AB34A9C8DE8}" destId="{E745ECC6-720A-4243-90F0-D7AF4FC2B633}" srcOrd="5" destOrd="0" presId="urn:microsoft.com/office/officeart/2018/2/layout/IconVerticalSolidList"/>
    <dgm:cxn modelId="{2F9D81DD-2589-4C62-A34A-4F24BA527740}" type="presParOf" srcId="{2B59FE01-06B8-4AFC-87DF-4AB34A9C8DE8}" destId="{FCA4A120-FA42-48B6-BAE0-18625720F69A}" srcOrd="6" destOrd="0" presId="urn:microsoft.com/office/officeart/2018/2/layout/IconVerticalSolidList"/>
    <dgm:cxn modelId="{FB75C55B-6F2C-4249-B374-09BC185CC303}" type="presParOf" srcId="{FCA4A120-FA42-48B6-BAE0-18625720F69A}" destId="{7C1BCEC3-5918-43DB-99BB-C24A9D869E19}" srcOrd="0" destOrd="0" presId="urn:microsoft.com/office/officeart/2018/2/layout/IconVerticalSolidList"/>
    <dgm:cxn modelId="{6045C214-0D0B-486A-AE50-66C2A5A9277B}" type="presParOf" srcId="{FCA4A120-FA42-48B6-BAE0-18625720F69A}" destId="{B2C3EBFD-767E-4A4B-8BCF-EA486E26F737}" srcOrd="1" destOrd="0" presId="urn:microsoft.com/office/officeart/2018/2/layout/IconVerticalSolidList"/>
    <dgm:cxn modelId="{222AC58E-E7DF-4971-B3E1-40413B4CFAE8}" type="presParOf" srcId="{FCA4A120-FA42-48B6-BAE0-18625720F69A}" destId="{AA2CDAC1-C66C-41CF-8853-949DB04A8107}" srcOrd="2" destOrd="0" presId="urn:microsoft.com/office/officeart/2018/2/layout/IconVerticalSolidList"/>
    <dgm:cxn modelId="{05EA54F2-B2ED-473E-81D3-5D373D32514E}" type="presParOf" srcId="{FCA4A120-FA42-48B6-BAE0-18625720F69A}" destId="{F25E0ABA-189A-4D80-9201-67A7CC0E3B4F}"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445F5-6E0F-42F2-9C41-A4AEB993EA81}">
      <dsp:nvSpPr>
        <dsp:cNvPr id="0" name=""/>
        <dsp:cNvSpPr/>
      </dsp:nvSpPr>
      <dsp:spPr>
        <a:xfrm>
          <a:off x="0" y="4085"/>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1A90C3BF-0529-4DF5-A70F-459D74E272DF}">
      <dsp:nvSpPr>
        <dsp:cNvPr id="0" name=""/>
        <dsp:cNvSpPr/>
      </dsp:nvSpPr>
      <dsp:spPr>
        <a:xfrm>
          <a:off x="218961" y="153747"/>
          <a:ext cx="596098" cy="595515"/>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F41E3E1-B887-4A55-B342-4AAA8006E256}">
      <dsp:nvSpPr>
        <dsp:cNvPr id="0" name=""/>
        <dsp:cNvSpPr/>
      </dsp:nvSpPr>
      <dsp:spPr>
        <a:xfrm>
          <a:off x="1034021" y="4085"/>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Maintains the Core WordPress Publishing Platform</a:t>
          </a:r>
        </a:p>
      </dsp:txBody>
      <dsp:txXfrm>
        <a:off x="1034021" y="4085"/>
        <a:ext cx="4092813" cy="950767"/>
      </dsp:txXfrm>
    </dsp:sp>
    <dsp:sp modelId="{0F485235-BB6B-40C5-A08A-60236EEE8528}">
      <dsp:nvSpPr>
        <dsp:cNvPr id="0" name=""/>
        <dsp:cNvSpPr/>
      </dsp:nvSpPr>
      <dsp:spPr>
        <a:xfrm>
          <a:off x="0" y="1192544"/>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A709AD2-6F7D-4FD7-9761-78AEC2A29211}">
      <dsp:nvSpPr>
        <dsp:cNvPr id="0" name=""/>
        <dsp:cNvSpPr/>
      </dsp:nvSpPr>
      <dsp:spPr>
        <a:xfrm>
          <a:off x="270689" y="1393883"/>
          <a:ext cx="492643" cy="4921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073BBABF-BE01-499F-8BAF-E0F5F9162AE4}">
      <dsp:nvSpPr>
        <dsp:cNvPr id="0" name=""/>
        <dsp:cNvSpPr/>
      </dsp:nvSpPr>
      <dsp:spPr>
        <a:xfrm>
          <a:off x="1034021" y="1192544"/>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GPL Open-Source License</a:t>
          </a:r>
        </a:p>
      </dsp:txBody>
      <dsp:txXfrm>
        <a:off x="1034021" y="1192544"/>
        <a:ext cx="4092813" cy="950767"/>
      </dsp:txXfrm>
    </dsp:sp>
    <dsp:sp modelId="{951F9A30-183A-4874-AD0D-74F05A523025}">
      <dsp:nvSpPr>
        <dsp:cNvPr id="0" name=""/>
        <dsp:cNvSpPr/>
      </dsp:nvSpPr>
      <dsp:spPr>
        <a:xfrm>
          <a:off x="0" y="2381003"/>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F2C16A45-FF46-478E-9B5C-0F6B18D6067B}">
      <dsp:nvSpPr>
        <dsp:cNvPr id="0" name=""/>
        <dsp:cNvSpPr/>
      </dsp:nvSpPr>
      <dsp:spPr>
        <a:xfrm>
          <a:off x="270689" y="2582342"/>
          <a:ext cx="492643" cy="4921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CF5017AF-7078-45E4-A286-CA4E1855F093}">
      <dsp:nvSpPr>
        <dsp:cNvPr id="0" name=""/>
        <dsp:cNvSpPr/>
      </dsp:nvSpPr>
      <dsp:spPr>
        <a:xfrm>
          <a:off x="1034021" y="2381003"/>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60% Global Market Share</a:t>
          </a:r>
        </a:p>
      </dsp:txBody>
      <dsp:txXfrm>
        <a:off x="1034021" y="2381003"/>
        <a:ext cx="4092813" cy="950767"/>
      </dsp:txXfrm>
    </dsp:sp>
    <dsp:sp modelId="{7C1BCEC3-5918-43DB-99BB-C24A9D869E19}">
      <dsp:nvSpPr>
        <dsp:cNvPr id="0" name=""/>
        <dsp:cNvSpPr/>
      </dsp:nvSpPr>
      <dsp:spPr>
        <a:xfrm>
          <a:off x="0" y="3569462"/>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B2C3EBFD-767E-4A4B-8BCF-EA486E26F737}">
      <dsp:nvSpPr>
        <dsp:cNvPr id="0" name=""/>
        <dsp:cNvSpPr/>
      </dsp:nvSpPr>
      <dsp:spPr>
        <a:xfrm>
          <a:off x="270953" y="3770801"/>
          <a:ext cx="492643" cy="4921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F25E0ABA-189A-4D80-9201-67A7CC0E3B4F}">
      <dsp:nvSpPr>
        <dsp:cNvPr id="0" name=""/>
        <dsp:cNvSpPr/>
      </dsp:nvSpPr>
      <dsp:spPr>
        <a:xfrm>
          <a:off x="1034550" y="3569462"/>
          <a:ext cx="4058944"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Volunteer contributors make money by selling products and services based on WordPress</a:t>
          </a:r>
        </a:p>
      </dsp:txBody>
      <dsp:txXfrm>
        <a:off x="1034550" y="3569462"/>
        <a:ext cx="4058944" cy="9507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445F5-6E0F-42F2-9C41-A4AEB993EA81}">
      <dsp:nvSpPr>
        <dsp:cNvPr id="0" name=""/>
        <dsp:cNvSpPr/>
      </dsp:nvSpPr>
      <dsp:spPr>
        <a:xfrm>
          <a:off x="0" y="1877"/>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90C3BF-0529-4DF5-A70F-459D74E272DF}">
      <dsp:nvSpPr>
        <dsp:cNvPr id="0" name=""/>
        <dsp:cNvSpPr/>
      </dsp:nvSpPr>
      <dsp:spPr>
        <a:xfrm>
          <a:off x="261716" y="189837"/>
          <a:ext cx="575776" cy="575776"/>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41E3E1-B887-4A55-B342-4AAA8006E256}">
      <dsp:nvSpPr>
        <dsp:cNvPr id="0" name=""/>
        <dsp:cNvSpPr/>
      </dsp:nvSpPr>
      <dsp:spPr>
        <a:xfrm>
          <a:off x="1099209" y="1877"/>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i="0" kern="1200"/>
            <a:t>For-Profit Company</a:t>
          </a:r>
          <a:endParaRPr lang="en-US" sz="1800" kern="1200"/>
        </a:p>
      </dsp:txBody>
      <dsp:txXfrm>
        <a:off x="1099209" y="1877"/>
        <a:ext cx="4058944" cy="951696"/>
      </dsp:txXfrm>
    </dsp:sp>
    <dsp:sp modelId="{0F485235-BB6B-40C5-A08A-60236EEE8528}">
      <dsp:nvSpPr>
        <dsp:cNvPr id="0" name=""/>
        <dsp:cNvSpPr/>
      </dsp:nvSpPr>
      <dsp:spPr>
        <a:xfrm>
          <a:off x="0" y="1191498"/>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709AD2-6F7D-4FD7-9761-78AEC2A29211}">
      <dsp:nvSpPr>
        <dsp:cNvPr id="0" name=""/>
        <dsp:cNvSpPr/>
      </dsp:nvSpPr>
      <dsp:spPr>
        <a:xfrm>
          <a:off x="287888" y="1405630"/>
          <a:ext cx="523433" cy="523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3BBABF-BE01-499F-8BAF-E0F5F9162AE4}">
      <dsp:nvSpPr>
        <dsp:cNvPr id="0" name=""/>
        <dsp:cNvSpPr/>
      </dsp:nvSpPr>
      <dsp:spPr>
        <a:xfrm>
          <a:off x="1099209" y="1191498"/>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i="0" kern="1200"/>
            <a:t>SaaS Managed WordPress Hosting</a:t>
          </a:r>
          <a:endParaRPr lang="en-US" sz="1800" kern="1200"/>
        </a:p>
      </dsp:txBody>
      <dsp:txXfrm>
        <a:off x="1099209" y="1191498"/>
        <a:ext cx="4058944" cy="951696"/>
      </dsp:txXfrm>
    </dsp:sp>
    <dsp:sp modelId="{951F9A30-183A-4874-AD0D-74F05A523025}">
      <dsp:nvSpPr>
        <dsp:cNvPr id="0" name=""/>
        <dsp:cNvSpPr/>
      </dsp:nvSpPr>
      <dsp:spPr>
        <a:xfrm>
          <a:off x="0" y="2381119"/>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C16A45-FF46-478E-9B5C-0F6B18D6067B}">
      <dsp:nvSpPr>
        <dsp:cNvPr id="0" name=""/>
        <dsp:cNvSpPr/>
      </dsp:nvSpPr>
      <dsp:spPr>
        <a:xfrm>
          <a:off x="287888" y="2595251"/>
          <a:ext cx="523433" cy="523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5017AF-7078-45E4-A286-CA4E1855F093}">
      <dsp:nvSpPr>
        <dsp:cNvPr id="0" name=""/>
        <dsp:cNvSpPr/>
      </dsp:nvSpPr>
      <dsp:spPr>
        <a:xfrm>
          <a:off x="1099209" y="2381119"/>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kern="1200"/>
            <a:t>$7.5 Billion Valuation</a:t>
          </a:r>
        </a:p>
      </dsp:txBody>
      <dsp:txXfrm>
        <a:off x="1099209" y="2381119"/>
        <a:ext cx="4058944" cy="951696"/>
      </dsp:txXfrm>
    </dsp:sp>
    <dsp:sp modelId="{7C1BCEC3-5918-43DB-99BB-C24A9D869E19}">
      <dsp:nvSpPr>
        <dsp:cNvPr id="0" name=""/>
        <dsp:cNvSpPr/>
      </dsp:nvSpPr>
      <dsp:spPr>
        <a:xfrm>
          <a:off x="0" y="3570740"/>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C3EBFD-767E-4A4B-8BCF-EA486E26F737}">
      <dsp:nvSpPr>
        <dsp:cNvPr id="0" name=""/>
        <dsp:cNvSpPr/>
      </dsp:nvSpPr>
      <dsp:spPr>
        <a:xfrm>
          <a:off x="287888" y="3784872"/>
          <a:ext cx="523433" cy="5234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5E0ABA-189A-4D80-9201-67A7CC0E3B4F}">
      <dsp:nvSpPr>
        <dsp:cNvPr id="0" name=""/>
        <dsp:cNvSpPr/>
      </dsp:nvSpPr>
      <dsp:spPr>
        <a:xfrm>
          <a:off x="1099209" y="3570740"/>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b="0" i="0" kern="1200">
              <a:effectLst/>
            </a:rPr>
            <a:t>Hosting plans range from freemium to $15,000/month</a:t>
          </a:r>
          <a:endParaRPr lang="en-US" sz="1800" kern="1200"/>
        </a:p>
      </dsp:txBody>
      <dsp:txXfrm>
        <a:off x="1099209" y="3570740"/>
        <a:ext cx="4058944" cy="9516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1/27/2022</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1/27/2022</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a:t>
            </a:fld>
            <a:endParaRPr lang="en-US"/>
          </a:p>
        </p:txBody>
      </p:sp>
    </p:spTree>
    <p:extLst>
      <p:ext uri="{BB962C8B-B14F-4D97-AF65-F5344CB8AC3E}">
        <p14:creationId xmlns:p14="http://schemas.microsoft.com/office/powerpoint/2010/main" val="2667499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First we developed mobile apps</a:t>
            </a:r>
            <a:r>
              <a:rPr lang="en-US" baseline="0"/>
              <a:t> and browser extensions to make it incredibly easy to track your symptom severity in a fraction of a second using a unique popup interface.</a:t>
            </a:r>
          </a:p>
          <a:p>
            <a:endParaRPr lang="en-US" baseline="0"/>
          </a:p>
          <a:p>
            <a:r>
              <a:rPr lang="en-US" baseline="0"/>
              <a:t>Move circle</a:t>
            </a:r>
          </a:p>
          <a:p>
            <a:endParaRPr lang="en-US" baseline="0"/>
          </a:p>
          <a:p>
            <a:r>
              <a:rPr lang="en-US" baseline="0"/>
              <a:t>Remove browser</a:t>
            </a:r>
          </a:p>
          <a:p>
            <a:r>
              <a:rPr lang="en-US" baseline="0"/>
              <a:t>Screenshot of mood tracking screen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15</a:t>
            </a:fld>
            <a:endParaRPr lang="en-US"/>
          </a:p>
        </p:txBody>
      </p:sp>
    </p:spTree>
    <p:extLst>
      <p:ext uri="{BB962C8B-B14F-4D97-AF65-F5344CB8AC3E}">
        <p14:creationId xmlns:p14="http://schemas.microsoft.com/office/powerpoint/2010/main" val="2352469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Change yellow</a:t>
            </a:r>
            <a:r>
              <a:rPr lang="en-US" b="1" baseline="0"/>
              <a:t> background</a:t>
            </a:r>
            <a:endParaRPr lang="en-US" b="1"/>
          </a:p>
          <a:p>
            <a:endParaRPr lang="en-US" b="1"/>
          </a:p>
          <a:p>
            <a:r>
              <a:rPr lang="en-US" b="1"/>
              <a:t>Slow down</a:t>
            </a:r>
            <a:r>
              <a:rPr lang="en-US" b="1" baseline="0"/>
              <a:t> here</a:t>
            </a:r>
            <a:endParaRPr lang="en-US" b="1"/>
          </a:p>
          <a:p>
            <a:endParaRPr lang="en-US"/>
          </a:p>
          <a:p>
            <a:r>
              <a:rPr lang="en-US"/>
              <a:t>Once we’ve accumulated all of this data, </a:t>
            </a:r>
            <a:r>
              <a:rPr lang="en-US" baseline="0"/>
              <a:t>the </a:t>
            </a:r>
            <a:r>
              <a:rPr lang="en-US" baseline="0" dirty="0" err="1"/>
              <a:t>QuantiModo</a:t>
            </a:r>
            <a:r>
              <a:rPr lang="en-US" baseline="0"/>
              <a:t> Analytics Engine then clean the data and mines it using pharmacokinetic modeling techniques, which take into account onset delays and durations of action to determine which factors have the strongest influence on a given outcome and what the optimal daily values are. </a:t>
            </a:r>
            <a:endParaRPr lang="en-US"/>
          </a:p>
          <a:p>
            <a:endParaRPr lang="en-US"/>
          </a:p>
          <a:p>
            <a:r>
              <a:rPr lang="en-US"/>
              <a:t>e.g. Pizza -&gt; might not notice effects until later that day or even gluten sensitivity until a few days later</a:t>
            </a:r>
          </a:p>
        </p:txBody>
      </p:sp>
      <p:sp>
        <p:nvSpPr>
          <p:cNvPr id="4" name="Slide Number Placeholder 3"/>
          <p:cNvSpPr>
            <a:spLocks noGrp="1"/>
          </p:cNvSpPr>
          <p:nvPr>
            <p:ph type="sldNum" sz="quarter" idx="10"/>
          </p:nvPr>
        </p:nvSpPr>
        <p:spPr/>
        <p:txBody>
          <a:bodyPr/>
          <a:lstStyle/>
          <a:p>
            <a:fld id="{0D21FD99-CF01-4548-8FAD-2C9397742E54}"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985520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21FD99-CF01-4548-8FAD-2C9397742E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3283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We have 6 different segments with 6 different</a:t>
            </a:r>
            <a:r>
              <a:rPr lang="en-US" sz="1200" b="0" i="0" kern="1200" baseline="0">
                <a:solidFill>
                  <a:schemeClr val="tx1"/>
                </a:solidFill>
                <a:effectLst/>
                <a:latin typeface="+mn-lt"/>
                <a:ea typeface="+mn-ea"/>
                <a:cs typeface="+mn-cs"/>
              </a:rPr>
              <a:t> pricing models…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The digital health space</a:t>
            </a:r>
            <a:r>
              <a:rPr lang="en-US" sz="1200" b="0" i="0" kern="1200" baseline="0">
                <a:solidFill>
                  <a:schemeClr val="tx1"/>
                </a:solidFill>
                <a:effectLst/>
                <a:latin typeface="+mn-lt"/>
                <a:ea typeface="+mn-ea"/>
                <a:cs typeface="+mn-cs"/>
              </a:rPr>
              <a:t> has been growing with a massive 50% compound annual growth rate.  </a:t>
            </a:r>
            <a:r>
              <a:rPr lang="en-US" sz="1200" b="0" i="0" kern="1200">
                <a:solidFill>
                  <a:schemeClr val="tx1"/>
                </a:solidFill>
                <a:effectLst/>
                <a:latin typeface="+mn-lt"/>
                <a:ea typeface="+mn-ea"/>
                <a:cs typeface="+mn-cs"/>
              </a:rPr>
              <a:t>The healthcar</a:t>
            </a:r>
            <a:r>
              <a:rPr lang="en-US" sz="1200" b="0" i="0" kern="1200" baseline="0">
                <a:solidFill>
                  <a:schemeClr val="tx1"/>
                </a:solidFill>
                <a:effectLst/>
                <a:latin typeface="+mn-lt"/>
                <a:ea typeface="+mn-ea"/>
                <a:cs typeface="+mn-cs"/>
              </a:rPr>
              <a:t>e analytics market is a $30 billion dollar industry and includes remote patient monitoring, telehealth, and behavior modification technologies.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Given that Validic and the Human API are already charging about $4 or $5 per year per user.  So we believe that $3 per year per user is a competitive price point for us.  </a:t>
            </a:r>
          </a:p>
          <a:p>
            <a:pPr rtl="0"/>
            <a:endParaRPr lang="en-US" sz="1200" b="0" i="0"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kern="1200" baseline="0">
                <a:solidFill>
                  <a:schemeClr val="tx1"/>
                </a:solidFill>
                <a:effectLst/>
                <a:latin typeface="+mn-lt"/>
                <a:ea typeface="+mn-ea"/>
                <a:cs typeface="+mn-cs"/>
              </a:rPr>
              <a:t>613 million people are tracking a health indicator.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$3 per individual per year produces a $1.8 billion dollar total addressable market for QuantiModo. </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22</a:t>
            </a:fld>
            <a:endParaRPr lang="en-US"/>
          </a:p>
        </p:txBody>
      </p:sp>
    </p:spTree>
    <p:extLst>
      <p:ext uri="{BB962C8B-B14F-4D97-AF65-F5344CB8AC3E}">
        <p14:creationId xmlns:p14="http://schemas.microsoft.com/office/powerpoint/2010/main" val="1945028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91666"/>
              <a:buFont typeface="Arial"/>
              <a:buNone/>
            </a:pPr>
            <a:r>
              <a:rPr lang="en" sz="1200"/>
              <a:t>Our primary competitors</a:t>
            </a:r>
            <a:r>
              <a:rPr lang="en" sz="1200" baseline="0"/>
              <a:t> are Validic and the Human API which primarily focus on the aggregation of data from digital health devices.  However, they do not provide prebuilt apps, analytics or an end to end solution for researchers. </a:t>
            </a:r>
          </a:p>
          <a:p>
            <a:pPr lvl="0" rtl="0">
              <a:lnSpc>
                <a:spcPct val="115000"/>
              </a:lnSpc>
              <a:spcBef>
                <a:spcPts val="0"/>
              </a:spcBef>
              <a:buClr>
                <a:schemeClr val="dk1"/>
              </a:buClr>
              <a:buSzPct val="91666"/>
              <a:buFont typeface="Arial"/>
              <a:buNone/>
            </a:pPr>
            <a:endParaRPr lang="en" sz="1200" baseline="0"/>
          </a:p>
          <a:p>
            <a:pPr lvl="0" rtl="0">
              <a:lnSpc>
                <a:spcPct val="115000"/>
              </a:lnSpc>
              <a:spcBef>
                <a:spcPts val="0"/>
              </a:spcBef>
              <a:buClr>
                <a:schemeClr val="dk1"/>
              </a:buClr>
              <a:buSzPct val="91666"/>
              <a:buFont typeface="Arial"/>
              <a:buNone/>
            </a:pPr>
            <a:r>
              <a:rPr lang="en" sz="1200" baseline="0"/>
              <a:t>That market has clearly been validated by recent $12 and $6 million dollar investments in Validic and the Human API this year as well as continued 50% compound annual growthin the the digital health space. </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23</a:t>
            </a:fld>
            <a:endParaRPr lang="en-US"/>
          </a:p>
        </p:txBody>
      </p:sp>
    </p:spTree>
    <p:extLst>
      <p:ext uri="{BB962C8B-B14F-4D97-AF65-F5344CB8AC3E}">
        <p14:creationId xmlns:p14="http://schemas.microsoft.com/office/powerpoint/2010/main" val="3470957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We</a:t>
            </a:r>
            <a:r>
              <a:rPr lang="en-US" baseline="0"/>
              <a:t> already have 3000 users and 5 million data points with no marketing efforts and have received very positive reviews on the app stores. </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90,000 NATURAL</a:t>
            </a:r>
            <a:r>
              <a:rPr lang="en-US" sz="1200" b="0" i="0" kern="1200" baseline="0">
                <a:solidFill>
                  <a:schemeClr val="tx1"/>
                </a:solidFill>
                <a:effectLst/>
                <a:latin typeface="+mn-lt"/>
                <a:ea typeface="+mn-ea"/>
                <a:cs typeface="+mn-cs"/>
              </a:rPr>
              <a:t> LANGUAGE STUDIES ON THE EFFECTS OF VARIOUS FACTORS ON SYMPTOMS OF CHRONIC ILLNESS</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24</a:t>
            </a:fld>
            <a:endParaRPr lang="en-US"/>
          </a:p>
        </p:txBody>
      </p:sp>
    </p:spTree>
    <p:extLst>
      <p:ext uri="{BB962C8B-B14F-4D97-AF65-F5344CB8AC3E}">
        <p14:creationId xmlns:p14="http://schemas.microsoft.com/office/powerpoint/2010/main" val="993213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Additionally, we make it really easy to track</a:t>
            </a:r>
            <a:r>
              <a:rPr lang="en-US" baseline="0"/>
              <a:t> diet, treatments, and anything else that could possibly influence your condition. </a:t>
            </a:r>
          </a:p>
          <a:p>
            <a:endParaRPr lang="en-US" baseline="0"/>
          </a:p>
          <a:p>
            <a:r>
              <a:rPr lang="en-US"/>
              <a:t>Remove Browser image</a:t>
            </a:r>
          </a:p>
          <a:p>
            <a:endParaRPr lang="en-US"/>
          </a:p>
          <a:p>
            <a:r>
              <a:rPr lang="en-US"/>
              <a:t>“Track factors” in </a:t>
            </a:r>
          </a:p>
        </p:txBody>
      </p:sp>
      <p:sp>
        <p:nvSpPr>
          <p:cNvPr id="4" name="Slide Number Placeholder 3"/>
          <p:cNvSpPr>
            <a:spLocks noGrp="1"/>
          </p:cNvSpPr>
          <p:nvPr>
            <p:ph type="sldNum" sz="quarter" idx="10"/>
          </p:nvPr>
        </p:nvSpPr>
        <p:spPr/>
        <p:txBody>
          <a:bodyPr/>
          <a:lstStyle/>
          <a:p>
            <a:fld id="{0D21FD99-CF01-4548-8FAD-2C9397742E54}" type="slidenum">
              <a:rPr lang="en-US" smtClean="0"/>
              <a:t>28</a:t>
            </a:fld>
            <a:endParaRPr lang="en-US"/>
          </a:p>
        </p:txBody>
      </p:sp>
    </p:spTree>
    <p:extLst>
      <p:ext uri="{BB962C8B-B14F-4D97-AF65-F5344CB8AC3E}">
        <p14:creationId xmlns:p14="http://schemas.microsoft.com/office/powerpoint/2010/main" val="3957838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Name all 4 quickly</a:t>
            </a:r>
          </a:p>
          <a:p>
            <a:endParaRPr lang="en-US" baseline="0"/>
          </a:p>
          <a:p>
            <a:endParaRPr lang="en-US" baseline="0"/>
          </a:p>
          <a:p>
            <a:r>
              <a:rPr lang="en-US" baseline="0"/>
              <a:t>And finally, this enables the user to select any symptom or outcome of interest and then see which factors are most predictive of that outcome.  Here we see the top factors most predictive of reduced inflammatory pain.   The strongest predictor is Omega 3 Fatty acids that this says that my inflammatory pain is typically 27% lower after I take 400mg of inflammatory pain. </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29</a:t>
            </a:fld>
            <a:endParaRPr lang="en-US"/>
          </a:p>
        </p:txBody>
      </p:sp>
    </p:spTree>
    <p:extLst>
      <p:ext uri="{BB962C8B-B14F-4D97-AF65-F5344CB8AC3E}">
        <p14:creationId xmlns:p14="http://schemas.microsoft.com/office/powerpoint/2010/main" val="428433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59524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...is that they </a:t>
            </a:r>
            <a:r>
              <a:rPr lang="en-US" sz="1200" b="0" i="0" u="none" strike="noStrike" kern="1200">
                <a:solidFill>
                  <a:schemeClr val="tx1"/>
                </a:solidFill>
                <a:effectLst/>
                <a:latin typeface="+mn-lt"/>
                <a:ea typeface="+mn-ea"/>
                <a:cs typeface="+mn-cs"/>
              </a:rPr>
              <a:t>can be exacerbated or improved by hundreds of factors in daily life like</a:t>
            </a:r>
            <a:r>
              <a:rPr lang="en-US" sz="1200" b="0" i="0" u="none" strike="noStrike" kern="1200" baseline="0">
                <a:solidFill>
                  <a:schemeClr val="tx1"/>
                </a:solidFill>
                <a:effectLst/>
                <a:latin typeface="+mn-lt"/>
                <a:ea typeface="+mn-ea"/>
                <a:cs typeface="+mn-cs"/>
              </a:rPr>
              <a: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sleep did I get?</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What medications did I 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sugar did I consume?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gluten did I consume?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gluten intake,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Sugar,</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diet,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sleep,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exercise,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social interaction,</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and even the weather!</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Unfortunately, the human mind evolved to survive in a world without data millions of years ago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Exclude recommended daily allowance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massive amount</a:t>
            </a:r>
            <a:r>
              <a:rPr lang="en-US" sz="1200" b="0" i="0" u="none" strike="noStrike" kern="1200" baseline="0">
                <a:solidFill>
                  <a:schemeClr val="tx1"/>
                </a:solidFill>
                <a:effectLst/>
                <a:latin typeface="+mn-lt"/>
                <a:ea typeface="+mn-ea"/>
                <a:cs typeface="+mn-cs"/>
              </a:rPr>
              <a:t> of longitudinal data, time delays, and durations of action that has to be taken into </a:t>
            </a:r>
            <a:r>
              <a:rPr lang="en-US" sz="1200" b="0" i="0" u="none" strike="noStrike" kern="1200">
                <a:solidFill>
                  <a:schemeClr val="tx1"/>
                </a:solidFill>
                <a:effectLst/>
                <a:latin typeface="+mn-lt"/>
                <a:ea typeface="+mn-ea"/>
                <a:cs typeface="+mn-cs"/>
              </a:rPr>
              <a:t>account if we are to determine the likely influence</a:t>
            </a:r>
            <a:r>
              <a:rPr lang="en-US" sz="1200" b="0" i="0" u="none" strike="noStrike" kern="1200" baseline="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 I built QuantiModo to aggregate and analyze the oceans new active and passively generated human data to determine which of these hundreds of factors have the strongest relationships the symptom or outcome of interest. </a:t>
            </a:r>
            <a:endParaRPr lang="en-US"/>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34</a:t>
            </a:fld>
            <a:endParaRPr lang="en-US"/>
          </a:p>
        </p:txBody>
      </p:sp>
    </p:spTree>
    <p:extLst>
      <p:ext uri="{BB962C8B-B14F-4D97-AF65-F5344CB8AC3E}">
        <p14:creationId xmlns:p14="http://schemas.microsoft.com/office/powerpoint/2010/main" val="1087021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there are already hundreds of thousands of apps and dozens of decentralized research and digital health platforms. So why do we need yet another one?</a:t>
            </a:r>
          </a:p>
        </p:txBody>
      </p:sp>
      <p:sp>
        <p:nvSpPr>
          <p:cNvPr id="4" name="Slide Number Placeholder 3"/>
          <p:cNvSpPr>
            <a:spLocks noGrp="1"/>
          </p:cNvSpPr>
          <p:nvPr>
            <p:ph type="sldNum" sz="quarter" idx="5"/>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266075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better illustrate what an empirical</a:t>
            </a:r>
            <a:r>
              <a:rPr lang="en-US" baseline="0"/>
              <a:t> approach to chronic illness looks like, </a:t>
            </a:r>
            <a:r>
              <a:rPr lang="en-US"/>
              <a:t>I’d like to briefly</a:t>
            </a:r>
            <a:r>
              <a:rPr lang="en-US" baseline="0"/>
              <a:t> tell you about my experience. </a:t>
            </a:r>
          </a:p>
          <a:p>
            <a:endParaRPr lang="en-US" baseline="0"/>
          </a:p>
          <a:p>
            <a:r>
              <a:rPr lang="en-US" baseline="0"/>
              <a:t>I’ve ben using data to solve problems for about 15 years.  Initially, I got my degrees in electrical engineering and physics.  Then I spent 10 years using various analytical tools and data analysis to solve thousands of industrial problems as the Director of Chemical Testing at St. Louis Testing Laboratories.  </a:t>
            </a:r>
          </a:p>
          <a:p>
            <a:endParaRPr lang="en-US" baseline="0"/>
          </a:p>
          <a:p>
            <a:r>
              <a:rPr lang="en-US" baseline="0"/>
              <a:t>At the lab, we would do a lot of root cause failure analysis for different industries.  This generally consisted of gathering data, analyzing it, and using as a basis for research to identify root causes and effective solutions. </a:t>
            </a:r>
          </a:p>
          <a:p>
            <a:endParaRPr lang="en-US"/>
          </a:p>
          <a:p>
            <a:pPr marL="0" marR="0" indent="0" algn="l" defTabSz="456543" rtl="0" eaLnBrk="1" fontAlgn="auto" latinLnBrk="0" hangingPunct="1">
              <a:lnSpc>
                <a:spcPct val="100000"/>
              </a:lnSpc>
              <a:spcBef>
                <a:spcPts val="0"/>
              </a:spcBef>
              <a:spcAft>
                <a:spcPts val="0"/>
              </a:spcAft>
              <a:buClrTx/>
              <a:buSzTx/>
              <a:buFontTx/>
              <a:buNone/>
              <a:tabLst/>
              <a:defRPr/>
            </a:pPr>
            <a:r>
              <a:rPr lang="en-US" sz="1600"/>
              <a:t>During my time there,</a:t>
            </a:r>
            <a:r>
              <a:rPr lang="en-US" sz="1600" baseline="0"/>
              <a:t> I developed a number of health conditions like back and joint pain, psoriasis and anxiety.   My doctor sent me to several specialists who prescribed an array of medications.  These were moderately successful at masking the symptoms but they were very expensive and carried a number of side effects with them.  So I decided to apply the same techniques we used in the root cause failure analyses at my lab to figure out what the hell was wrong with me. </a:t>
            </a:r>
            <a:r>
              <a:rPr lang="en-US"/>
              <a:t>REFERENCE</a:t>
            </a:r>
          </a:p>
          <a:p>
            <a:endParaRPr lang="en-US"/>
          </a:p>
          <a:p>
            <a:r>
              <a:rPr lang="en-US"/>
              <a:t>While I was there,</a:t>
            </a:r>
            <a:r>
              <a:rPr lang="en-US" baseline="0"/>
              <a:t> I developed a number of health symptoms including psoriasis, anxiety, and back and joint pain.   My doctor sent me to several specialists. The specialists prescribed an array of medications.  These were moderately successful at masking the symptoms but they were very expensive and carried a number of side effects with them.  In fact, my </a:t>
            </a:r>
            <a:r>
              <a:rPr lang="en-US" baseline="0" err="1"/>
              <a:t>Humira</a:t>
            </a:r>
            <a:r>
              <a:rPr lang="en-US" baseline="0"/>
              <a:t> prescription cost $25,000 a year. </a:t>
            </a:r>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36</a:t>
            </a:fld>
            <a:endParaRPr lang="en-US"/>
          </a:p>
        </p:txBody>
      </p:sp>
    </p:spTree>
    <p:extLst>
      <p:ext uri="{BB962C8B-B14F-4D97-AF65-F5344CB8AC3E}">
        <p14:creationId xmlns:p14="http://schemas.microsoft.com/office/powerpoint/2010/main" val="2944751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 billion</a:t>
            </a:r>
            <a:r>
              <a:rPr lang="en-US" baseline="0"/>
              <a:t> are suffering [pause here] from autoimmune diseases like Crone's disease, psoriasis, and Fibromyalgia. </a:t>
            </a:r>
          </a:p>
          <a:p>
            <a:endParaRPr lang="en-US" baseline="0"/>
          </a:p>
          <a:p>
            <a:r>
              <a:rPr lang="en-US" baseline="0"/>
              <a:t>Another half a billion people are suffering from depression and other mental illnesses.</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baseline="0"/>
              <a:t>Indeed 12 people will have committed suicide by the end of this presentation.  Hopefully, not as a result of this presentation, but I believe due to massive failures in our current systems of clinical research and diagnosis.  Currently, it costs as much as $48,000 per subject in a Phase III clinical trial.   This has resulted in very little data on the effects of any factors that aren’t patentable. Furthermore, something that all of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37</a:t>
            </a:fld>
            <a:endParaRPr lang="en-US"/>
          </a:p>
        </p:txBody>
      </p:sp>
    </p:spTree>
    <p:extLst>
      <p:ext uri="{BB962C8B-B14F-4D97-AF65-F5344CB8AC3E}">
        <p14:creationId xmlns:p14="http://schemas.microsoft.com/office/powerpoint/2010/main" val="1318662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5</a:t>
            </a:fld>
            <a:endParaRPr lang="en-US"/>
          </a:p>
        </p:txBody>
      </p:sp>
    </p:spTree>
    <p:extLst>
      <p:ext uri="{BB962C8B-B14F-4D97-AF65-F5344CB8AC3E}">
        <p14:creationId xmlns:p14="http://schemas.microsoft.com/office/powerpoint/2010/main" val="318815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free-rider problem and the tragedy of the commons punishes any individual company that open sources it’s code</a:t>
            </a:r>
          </a:p>
        </p:txBody>
      </p:sp>
      <p:sp>
        <p:nvSpPr>
          <p:cNvPr id="4" name="Slide Number Placeholder 3"/>
          <p:cNvSpPr>
            <a:spLocks noGrp="1"/>
          </p:cNvSpPr>
          <p:nvPr>
            <p:ph type="sldNum" sz="quarter" idx="5"/>
          </p:nvPr>
        </p:nvSpPr>
        <p:spPr/>
        <p:txBody>
          <a:bodyPr/>
          <a:lstStyle/>
          <a:p>
            <a:fld id="{4CBCEA92-F142-4D57-B507-37BDAF44710C}" type="slidenum">
              <a:rPr lang="en-US" smtClean="0"/>
              <a:t>6</a:t>
            </a:fld>
            <a:endParaRPr lang="en-US"/>
          </a:p>
        </p:txBody>
      </p:sp>
    </p:spTree>
    <p:extLst>
      <p:ext uri="{BB962C8B-B14F-4D97-AF65-F5344CB8AC3E}">
        <p14:creationId xmlns:p14="http://schemas.microsoft.com/office/powerpoint/2010/main" val="858804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on every medication, food, and nutritional supplement showing the change from baseline for </a:t>
            </a:r>
            <a:r>
              <a:rPr lang="en-US" err="1"/>
              <a:t>symtoms</a:t>
            </a:r>
            <a:r>
              <a:rPr lang="en-US"/>
              <a:t> or disease risk and providing a cost-benefit analysis weighing personal health risk/</a:t>
            </a:r>
            <a:r>
              <a:rPr lang="en-US" err="1"/>
              <a:t>benfit</a:t>
            </a:r>
            <a:r>
              <a:rPr lang="en-US"/>
              <a:t> ratios against the cost of the product.</a:t>
            </a:r>
          </a:p>
        </p:txBody>
      </p:sp>
      <p:sp>
        <p:nvSpPr>
          <p:cNvPr id="4" name="Slide Number Placeholder 3"/>
          <p:cNvSpPr>
            <a:spLocks noGrp="1"/>
          </p:cNvSpPr>
          <p:nvPr>
            <p:ph type="sldNum" sz="quarter" idx="5"/>
          </p:nvPr>
        </p:nvSpPr>
        <p:spPr/>
        <p:txBody>
          <a:bodyPr/>
          <a:lstStyle/>
          <a:p>
            <a:fld id="{4CBCEA92-F142-4D57-B507-37BDAF44710C}" type="slidenum">
              <a:rPr lang="en-US" smtClean="0"/>
              <a:t>7</a:t>
            </a:fld>
            <a:endParaRPr lang="en-US"/>
          </a:p>
        </p:txBody>
      </p:sp>
    </p:spTree>
    <p:extLst>
      <p:ext uri="{BB962C8B-B14F-4D97-AF65-F5344CB8AC3E}">
        <p14:creationId xmlns:p14="http://schemas.microsoft.com/office/powerpoint/2010/main" val="3406702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8</a:t>
            </a:fld>
            <a:endParaRPr lang="en-US"/>
          </a:p>
        </p:txBody>
      </p:sp>
    </p:spTree>
    <p:extLst>
      <p:ext uri="{BB962C8B-B14F-4D97-AF65-F5344CB8AC3E}">
        <p14:creationId xmlns:p14="http://schemas.microsoft.com/office/powerpoint/2010/main" val="1021603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every disease, and many interventions there is an app and they continue to grow.  The user interfaces tailor to focus on that disease but they require the same basic core infrastructure. </a:t>
            </a:r>
          </a:p>
        </p:txBody>
      </p:sp>
      <p:sp>
        <p:nvSpPr>
          <p:cNvPr id="4" name="Slide Number Placeholder 3"/>
          <p:cNvSpPr>
            <a:spLocks noGrp="1"/>
          </p:cNvSpPr>
          <p:nvPr>
            <p:ph type="sldNum" sz="quarter" idx="5"/>
          </p:nvPr>
        </p:nvSpPr>
        <p:spPr/>
        <p:txBody>
          <a:bodyPr/>
          <a:lstStyle/>
          <a:p>
            <a:fld id="{4CBCEA92-F142-4D57-B507-37BDAF44710C}" type="slidenum">
              <a:rPr lang="en-US" smtClean="0"/>
              <a:t>12</a:t>
            </a:fld>
            <a:endParaRPr lang="en-US"/>
          </a:p>
        </p:txBody>
      </p:sp>
    </p:spTree>
    <p:extLst>
      <p:ext uri="{BB962C8B-B14F-4D97-AF65-F5344CB8AC3E}">
        <p14:creationId xmlns:p14="http://schemas.microsoft.com/office/powerpoint/2010/main" val="3315121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13</a:t>
            </a:fld>
            <a:endParaRPr lang="en-US"/>
          </a:p>
        </p:txBody>
      </p:sp>
    </p:spTree>
    <p:extLst>
      <p:ext uri="{BB962C8B-B14F-4D97-AF65-F5344CB8AC3E}">
        <p14:creationId xmlns:p14="http://schemas.microsoft.com/office/powerpoint/2010/main" val="2230310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Move information</a:t>
            </a:r>
            <a:r>
              <a:rPr lang="en-US" b="1" baseline="0"/>
              <a:t> to left and images on the right.</a:t>
            </a:r>
            <a:endParaRPr lang="en-US" b="1"/>
          </a:p>
          <a:p>
            <a:endParaRPr lang="en-US"/>
          </a:p>
          <a:p>
            <a:r>
              <a:rPr lang="en-US"/>
              <a:t>We also built the QuantiModo Connector</a:t>
            </a:r>
            <a:r>
              <a:rPr lang="en-US" baseline="0"/>
              <a:t> Framework, which enabled us to automatically pull passively or actively generated user data from dozens of applications and devices such as Fitbits, Withings scales and blood pressure monitors, and diet data from apps like </a:t>
            </a:r>
            <a:r>
              <a:rPr lang="en-US" baseline="0" err="1"/>
              <a:t>MyFitnes</a:t>
            </a:r>
            <a:endParaRPr lang="en-US" baseline="0"/>
          </a:p>
          <a:p>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a:t>The QuantiModo Connector</a:t>
            </a:r>
            <a:r>
              <a:rPr lang="en-US" baseline="0"/>
              <a:t> Framework pulls data from dozens of applications and devices such as Fitbits, Withings scales and blood pressure monitors, and diet data from apps like MyFitnessPal.</a:t>
            </a: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a:t>(Only show most popular ones with names and x more)</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14</a:t>
            </a:fld>
            <a:endParaRPr lang="en-US"/>
          </a:p>
        </p:txBody>
      </p:sp>
    </p:spTree>
    <p:extLst>
      <p:ext uri="{BB962C8B-B14F-4D97-AF65-F5344CB8AC3E}">
        <p14:creationId xmlns:p14="http://schemas.microsoft.com/office/powerpoint/2010/main" val="738854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46D56A0-8B78-49B7-A038-B8F1B412CE95}"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036865"/>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D56A0-8B78-49B7-A038-B8F1B412CE95}"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60815053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D56A0-8B78-49B7-A038-B8F1B412CE95}"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26414408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525647"/>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20625437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322627904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27320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2519063"/>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D56A0-8B78-49B7-A038-B8F1B412CE95}"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690529"/>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D56A0-8B78-49B7-A038-B8F1B412CE95}"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698319336"/>
      </p:ext>
    </p:extLst>
  </p:cSld>
  <p:clrMapOvr>
    <a:masterClrMapping/>
  </p:clrMapOvr>
  <p:hf hdr="0" dt="0"/>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D56A0-8B78-49B7-A038-B8F1B412CE95}" type="datetimeFigureOut">
              <a:rPr lang="en-US" smtClean="0"/>
              <a:t>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965668810"/>
      </p:ext>
    </p:extLst>
  </p:cSld>
  <p:clrMapOvr>
    <a:masterClrMapping/>
  </p:clrMapOvr>
  <p:hf hdr="0" dt="0"/>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19034690"/>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D56A0-8B78-49B7-A038-B8F1B412CE95}" type="datetimeFigureOut">
              <a:rPr lang="en-US" smtClean="0"/>
              <a:t>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11501293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D56A0-8B78-49B7-A038-B8F1B412CE95}" type="datetimeFigureOut">
              <a:rPr lang="en-US" smtClean="0"/>
              <a:t>1/27/2022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t>‹#›</a:t>
            </a:fld>
            <a:endParaRPr lang="en-US"/>
          </a:p>
        </p:txBody>
      </p:sp>
      <p:sp>
        <p:nvSpPr>
          <p:cNvPr id="10" name="Rectangle 9">
            <a:extLst>
              <a:ext uri="{FF2B5EF4-FFF2-40B4-BE49-F238E27FC236}">
                <a16:creationId xmlns:a16="http://schemas.microsoft.com/office/drawing/2014/main" id="{0C784D1E-0855-4F46-A7F1-68C951727A12}"/>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5713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D56A0-8B78-49B7-A038-B8F1B412CE95}" type="datetimeFigureOut">
              <a:rPr lang="en-US" smtClean="0"/>
              <a:t>1/27/2022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945385164"/>
      </p:ext>
    </p:extLst>
  </p:cSld>
  <p:clrMapOvr>
    <a:masterClrMapping/>
  </p:clrMapOvr>
  <p:hf hdr="0" dt="0"/>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D56A0-8B78-49B7-A038-B8F1B412CE95}"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925052982"/>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043181466"/>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234731376"/>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154906"/>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18766247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1798137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D56A0-8B78-49B7-A038-B8F1B412CE95}"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34216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D56A0-8B78-49B7-A038-B8F1B412CE95}"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161611853"/>
      </p:ext>
    </p:extLst>
  </p:cSld>
  <p:clrMapOvr>
    <a:masterClrMapping/>
  </p:clrMapOvr>
  <p:hf hd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D56A0-8B78-49B7-A038-B8F1B412CE95}" type="datetimeFigureOut">
              <a:rPr lang="en-US" smtClean="0"/>
              <a:t>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595875429"/>
      </p:ext>
    </p:extLst>
  </p:cSld>
  <p:clrMapOvr>
    <a:masterClrMapping/>
  </p:clrMapOvr>
  <p:hf hd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D56A0-8B78-49B7-A038-B8F1B412CE95}" type="datetimeFigureOut">
              <a:rPr lang="en-US" smtClean="0"/>
              <a:t>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36668874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D56A0-8B78-49B7-A038-B8F1B412CE95}" type="datetimeFigureOut">
              <a:rPr lang="en-US" smtClean="0"/>
              <a:t>1/27/2022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t>‹#›</a:t>
            </a:fld>
            <a:endParaRPr lang="en-US"/>
          </a:p>
        </p:txBody>
      </p:sp>
      <p:sp>
        <p:nvSpPr>
          <p:cNvPr id="10" name="Rectangle 9">
            <a:extLst>
              <a:ext uri="{FF2B5EF4-FFF2-40B4-BE49-F238E27FC236}">
                <a16:creationId xmlns:a16="http://schemas.microsoft.com/office/drawing/2014/main" id="{17860F75-243F-474C-A478-98B34097D5B1}"/>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754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D56A0-8B78-49B7-A038-B8F1B412CE95}" type="datetimeFigureOut">
              <a:rPr lang="en-US" smtClean="0"/>
              <a:t>1/27/2022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701430086"/>
      </p:ext>
    </p:extLst>
  </p:cSld>
  <p:clrMapOvr>
    <a:masterClrMapping/>
  </p:clrMapOvr>
  <p:hf hd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D56A0-8B78-49B7-A038-B8F1B412CE95}"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25207752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1/27/2022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839375-1E7D-450D-A862-E5A5FB635A66}"/>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2751224461"/>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 id="2147484098" r:id="rId12"/>
    <p:sldLayoutId id="2147483677" r:id="rId13"/>
    <p:sldLayoutId id="2147483679" r:id="rId1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1/27/2022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06DD7C6-0707-4AF5-9DA0-5E547FE28E65}"/>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4108772680"/>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12" r:id="rId13"/>
    <p:sldLayoutId id="2147484113" r:id="rId1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microsoft.com/office/2007/relationships/hdphoto" Target="../media/hdphoto1.wdp"/><Relationship Id="rId3" Type="http://schemas.openxmlformats.org/officeDocument/2006/relationships/notesSlide" Target="../notesSlides/notesSlide12.xml"/><Relationship Id="rId21" Type="http://schemas.openxmlformats.org/officeDocument/2006/relationships/image" Target="../media/image65.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slideLayout" Target="../slideLayouts/slideLayout26.xml"/><Relationship Id="rId16" Type="http://schemas.openxmlformats.org/officeDocument/2006/relationships/image" Target="../media/image61.png"/><Relationship Id="rId20" Type="http://schemas.openxmlformats.org/officeDocument/2006/relationships/image" Target="../media/image64.jpeg"/><Relationship Id="rId1" Type="http://schemas.openxmlformats.org/officeDocument/2006/relationships/tags" Target="../tags/tag2.xml"/><Relationship Id="rId6" Type="http://schemas.openxmlformats.org/officeDocument/2006/relationships/image" Target="../media/image51.png"/><Relationship Id="rId11" Type="http://schemas.openxmlformats.org/officeDocument/2006/relationships/image" Target="../media/image56.jpeg"/><Relationship Id="rId24" Type="http://schemas.openxmlformats.org/officeDocument/2006/relationships/image" Target="../media/image68.jpe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7.png"/><Relationship Id="rId10" Type="http://schemas.openxmlformats.org/officeDocument/2006/relationships/image" Target="../media/image55.gif"/><Relationship Id="rId19" Type="http://schemas.openxmlformats.org/officeDocument/2006/relationships/image" Target="../media/image63.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72.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audio" Target="../media/media1.m4a"/><Relationship Id="rId7" Type="http://schemas.openxmlformats.org/officeDocument/2006/relationships/image" Target="../media/image78.png"/><Relationship Id="rId2" Type="http://schemas.microsoft.com/office/2007/relationships/media" Target="../media/media1.m4a"/><Relationship Id="rId1" Type="http://schemas.openxmlformats.org/officeDocument/2006/relationships/tags" Target="../tags/tag3.xml"/><Relationship Id="rId6" Type="http://schemas.openxmlformats.org/officeDocument/2006/relationships/image" Target="../media/image77.png"/><Relationship Id="rId5" Type="http://schemas.openxmlformats.org/officeDocument/2006/relationships/notesSlide" Target="../notesSlides/notesSlide17.xml"/><Relationship Id="rId4"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1.xml"/><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image" Target="../media/image70.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notesSlide" Target="../notesSlides/notesSlide19.xml"/><Relationship Id="rId16" Type="http://schemas.openxmlformats.org/officeDocument/2006/relationships/image" Target="../media/image98.png"/><Relationship Id="rId1" Type="http://schemas.openxmlformats.org/officeDocument/2006/relationships/slideLayout" Target="../slideLayouts/slideLayout1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s>
</file>

<file path=ppt/slides/_rels/slide3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70.png"/><Relationship Id="rId7"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87.png"/><Relationship Id="rId9" Type="http://schemas.openxmlformats.org/officeDocument/2006/relationships/image" Target="../media/image106.png"/></Relationships>
</file>

<file path=ppt/slides/_rels/slide3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10.png"/><Relationship Id="rId18" Type="http://schemas.openxmlformats.org/officeDocument/2006/relationships/image" Target="../media/image52.png"/><Relationship Id="rId3" Type="http://schemas.openxmlformats.org/officeDocument/2006/relationships/notesSlide" Target="../notesSlides/notesSlide21.xml"/><Relationship Id="rId21" Type="http://schemas.openxmlformats.org/officeDocument/2006/relationships/image" Target="../media/image46.png"/><Relationship Id="rId7" Type="http://schemas.openxmlformats.org/officeDocument/2006/relationships/image" Target="../media/image109.png"/><Relationship Id="rId12" Type="http://schemas.openxmlformats.org/officeDocument/2006/relationships/image" Target="../media/image51.png"/><Relationship Id="rId17" Type="http://schemas.openxmlformats.org/officeDocument/2006/relationships/image" Target="../media/image60.png"/><Relationship Id="rId2" Type="http://schemas.openxmlformats.org/officeDocument/2006/relationships/slideLayout" Target="../slideLayouts/slideLayout12.xml"/><Relationship Id="rId16" Type="http://schemas.openxmlformats.org/officeDocument/2006/relationships/image" Target="../media/image59.png"/><Relationship Id="rId20" Type="http://schemas.openxmlformats.org/officeDocument/2006/relationships/image" Target="../media/image54.png"/><Relationship Id="rId1" Type="http://schemas.openxmlformats.org/officeDocument/2006/relationships/tags" Target="../tags/tag4.xml"/><Relationship Id="rId6" Type="http://schemas.openxmlformats.org/officeDocument/2006/relationships/image" Target="../media/image63.png"/><Relationship Id="rId11" Type="http://schemas.openxmlformats.org/officeDocument/2006/relationships/image" Target="../media/image50.png"/><Relationship Id="rId5" Type="http://schemas.openxmlformats.org/officeDocument/2006/relationships/image" Target="../media/image108.jpeg"/><Relationship Id="rId15" Type="http://schemas.openxmlformats.org/officeDocument/2006/relationships/image" Target="../media/image58.png"/><Relationship Id="rId10" Type="http://schemas.microsoft.com/office/2007/relationships/hdphoto" Target="../media/hdphoto1.wdp"/><Relationship Id="rId19" Type="http://schemas.openxmlformats.org/officeDocument/2006/relationships/image" Target="../media/image53.png"/><Relationship Id="rId4" Type="http://schemas.openxmlformats.org/officeDocument/2006/relationships/image" Target="../media/image107.png"/><Relationship Id="rId9" Type="http://schemas.openxmlformats.org/officeDocument/2006/relationships/image" Target="../media/image62.png"/><Relationship Id="rId1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1F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E59C4E-5FC5-4ED0-B401-A8D9CA0D42A1}"/>
              </a:ext>
            </a:extLst>
          </p:cNvPr>
          <p:cNvSpPr/>
          <p:nvPr/>
        </p:nvSpPr>
        <p:spPr>
          <a:xfrm>
            <a:off x="927535" y="4050257"/>
            <a:ext cx="10058266" cy="2123658"/>
          </a:xfrm>
          <a:prstGeom prst="rect">
            <a:avLst/>
          </a:prstGeom>
          <a:noFill/>
        </p:spPr>
        <p:txBody>
          <a:bodyPr wrap="none" lIns="91440" tIns="45720" rIns="91440" bIns="45720" anchor="t">
            <a:spAutoFit/>
          </a:bodyPr>
          <a:lstStyle/>
          <a:p>
            <a:pPr algn="ctr"/>
            <a:r>
              <a:rPr lang="en-US" sz="6600" b="0" cap="none" spc="0">
                <a:ln w="0"/>
                <a:solidFill>
                  <a:srgbClr val="FF671F"/>
                </a:solidFill>
                <a:latin typeface="Abadi Extra Light" panose="020B0604020202020204" pitchFamily="34" charset="0"/>
              </a:rPr>
              <a:t>An </a:t>
            </a:r>
            <a:r>
              <a:rPr lang="en-US" sz="6600">
                <a:ln w="0"/>
                <a:solidFill>
                  <a:srgbClr val="FF671F"/>
                </a:solidFill>
                <a:latin typeface="Abadi Extra Light" panose="020B0604020202020204" pitchFamily="34" charset="0"/>
              </a:rPr>
              <a:t>O</a:t>
            </a:r>
            <a:r>
              <a:rPr lang="en-US" sz="6600" b="0" cap="none" spc="0">
                <a:ln w="0"/>
                <a:solidFill>
                  <a:srgbClr val="FF671F"/>
                </a:solidFill>
                <a:latin typeface="Abadi Extra Light" panose="020B0604020202020204" pitchFamily="34" charset="0"/>
              </a:rPr>
              <a:t>pen-Source </a:t>
            </a:r>
            <a:r>
              <a:rPr lang="en-US" sz="6600">
                <a:ln w="0"/>
                <a:solidFill>
                  <a:srgbClr val="FF671F"/>
                </a:solidFill>
                <a:latin typeface="Abadi Extra Light"/>
              </a:rPr>
              <a:t>Collaborative</a:t>
            </a:r>
          </a:p>
          <a:p>
            <a:pPr algn="ctr"/>
            <a:r>
              <a:rPr lang="en-US" sz="6600" b="0" cap="none" spc="0">
                <a:ln w="0"/>
                <a:solidFill>
                  <a:srgbClr val="FF671F"/>
                </a:solidFill>
                <a:latin typeface="Abadi Extra Light"/>
              </a:rPr>
              <a:t>Framework</a:t>
            </a:r>
            <a:r>
              <a:rPr lang="en-US" sz="6600" b="0" cap="none" spc="0">
                <a:ln w="0"/>
                <a:solidFill>
                  <a:srgbClr val="FF671F"/>
                </a:solidFill>
                <a:latin typeface="Abadi Extra Light" panose="020B0604020202020204" pitchFamily="34" charset="0"/>
              </a:rPr>
              <a:t> for </a:t>
            </a:r>
            <a:r>
              <a:rPr lang="en-US" sz="6600">
                <a:ln w="0"/>
                <a:solidFill>
                  <a:srgbClr val="FF671F"/>
                </a:solidFill>
                <a:latin typeface="Abadi Extra Light"/>
              </a:rPr>
              <a:t>Digital Health </a:t>
            </a:r>
            <a:endParaRPr lang="en-US" sz="6600" b="0" cap="none" spc="0">
              <a:ln w="0"/>
              <a:solidFill>
                <a:srgbClr val="FF671F"/>
              </a:solidFill>
              <a:latin typeface="Abadi Extra Light" panose="020B0604020202020204" pitchFamily="34" charset="0"/>
            </a:endParaRPr>
          </a:p>
        </p:txBody>
      </p:sp>
      <p:pic>
        <p:nvPicPr>
          <p:cNvPr id="8" name="Picture 7" descr="Logo, company name&#10;&#10;Description automatically generated">
            <a:extLst>
              <a:ext uri="{FF2B5EF4-FFF2-40B4-BE49-F238E27FC236}">
                <a16:creationId xmlns:a16="http://schemas.microsoft.com/office/drawing/2014/main" id="{55E48F55-2908-4CBA-A8CB-6FC01829C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870" y="1229002"/>
            <a:ext cx="4706007" cy="2981741"/>
          </a:xfrm>
          <a:prstGeom prst="rect">
            <a:avLst/>
          </a:prstGeom>
        </p:spPr>
      </p:pic>
    </p:spTree>
    <p:extLst>
      <p:ext uri="{BB962C8B-B14F-4D97-AF65-F5344CB8AC3E}">
        <p14:creationId xmlns:p14="http://schemas.microsoft.com/office/powerpoint/2010/main" val="4000133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204BD-C77D-4FD3-B916-E0DDF49DDE1C}"/>
              </a:ext>
            </a:extLst>
          </p:cNvPr>
          <p:cNvSpPr txBox="1"/>
          <p:nvPr/>
        </p:nvSpPr>
        <p:spPr>
          <a:xfrm>
            <a:off x="539261" y="200966"/>
            <a:ext cx="11113477" cy="769441"/>
          </a:xfrm>
          <a:prstGeom prst="rect">
            <a:avLst/>
          </a:prstGeom>
          <a:noFill/>
        </p:spPr>
        <p:txBody>
          <a:bodyPr wrap="square" rtlCol="0">
            <a:spAutoFit/>
          </a:bodyPr>
          <a:lstStyle/>
          <a:p>
            <a:pPr algn="ctr"/>
            <a:r>
              <a:rPr lang="en-US" sz="4400">
                <a:latin typeface="Abadi" panose="020B0604020104020204" pitchFamily="34" charset="0"/>
              </a:rPr>
              <a:t>An Open-Source Ecosystem Model of Success</a:t>
            </a:r>
          </a:p>
        </p:txBody>
      </p:sp>
      <p:sp>
        <p:nvSpPr>
          <p:cNvPr id="4" name="TextBox 3">
            <a:extLst>
              <a:ext uri="{FF2B5EF4-FFF2-40B4-BE49-F238E27FC236}">
                <a16:creationId xmlns:a16="http://schemas.microsoft.com/office/drawing/2014/main" id="{B1C58495-C6D9-4120-B85D-2229423D778B}"/>
              </a:ext>
            </a:extLst>
          </p:cNvPr>
          <p:cNvSpPr txBox="1"/>
          <p:nvPr/>
        </p:nvSpPr>
        <p:spPr>
          <a:xfrm>
            <a:off x="539261" y="1225899"/>
            <a:ext cx="5298831" cy="523220"/>
          </a:xfrm>
          <a:prstGeom prst="rect">
            <a:avLst/>
          </a:prstGeom>
          <a:noFill/>
        </p:spPr>
        <p:txBody>
          <a:bodyPr wrap="square" rtlCol="0">
            <a:spAutoFit/>
          </a:bodyPr>
          <a:lstStyle/>
          <a:p>
            <a:pPr algn="l"/>
            <a:r>
              <a:rPr lang="en-US" sz="2800" b="1" i="0" u="sng">
                <a:solidFill>
                  <a:srgbClr val="0A0A0A"/>
                </a:solidFill>
                <a:effectLst/>
                <a:latin typeface="roboto" panose="02000000000000000000" pitchFamily="2" charset="0"/>
              </a:rPr>
              <a:t>The WordPress Foundation</a:t>
            </a:r>
          </a:p>
        </p:txBody>
      </p:sp>
      <p:sp>
        <p:nvSpPr>
          <p:cNvPr id="5" name="TextBox 4">
            <a:extLst>
              <a:ext uri="{FF2B5EF4-FFF2-40B4-BE49-F238E27FC236}">
                <a16:creationId xmlns:a16="http://schemas.microsoft.com/office/drawing/2014/main" id="{82E0235B-78FA-48B4-A539-32FCF07BAB1D}"/>
              </a:ext>
            </a:extLst>
          </p:cNvPr>
          <p:cNvSpPr txBox="1"/>
          <p:nvPr/>
        </p:nvSpPr>
        <p:spPr>
          <a:xfrm>
            <a:off x="6444345" y="1226605"/>
            <a:ext cx="5298831" cy="523220"/>
          </a:xfrm>
          <a:prstGeom prst="rect">
            <a:avLst/>
          </a:prstGeom>
          <a:noFill/>
        </p:spPr>
        <p:txBody>
          <a:bodyPr wrap="square" rtlCol="0">
            <a:spAutoFit/>
          </a:bodyPr>
          <a:lstStyle/>
          <a:p>
            <a:pPr algn="l"/>
            <a:r>
              <a:rPr lang="en-US" sz="2800" b="1" i="0" u="sng">
                <a:solidFill>
                  <a:srgbClr val="0A0A0A"/>
                </a:solidFill>
                <a:effectLst/>
                <a:latin typeface="roboto" panose="02000000000000000000" pitchFamily="2" charset="0"/>
              </a:rPr>
              <a:t>Automattic (Wordpress.com)</a:t>
            </a:r>
            <a:endParaRPr lang="en-US" sz="3200" b="1" i="0" u="sng">
              <a:solidFill>
                <a:srgbClr val="0A0A0A"/>
              </a:solidFill>
              <a:effectLst/>
              <a:latin typeface="roboto" panose="02000000000000000000" pitchFamily="2" charset="0"/>
            </a:endParaRPr>
          </a:p>
        </p:txBody>
      </p:sp>
      <p:cxnSp>
        <p:nvCxnSpPr>
          <p:cNvPr id="8" name="Straight Arrow Connector 7">
            <a:extLst>
              <a:ext uri="{FF2B5EF4-FFF2-40B4-BE49-F238E27FC236}">
                <a16:creationId xmlns:a16="http://schemas.microsoft.com/office/drawing/2014/main" id="{3CA9416A-6B3D-4612-A465-024A4B22F2B1}"/>
              </a:ext>
            </a:extLst>
          </p:cNvPr>
          <p:cNvCxnSpPr>
            <a:stCxn id="4" idx="3"/>
          </p:cNvCxnSpPr>
          <p:nvPr/>
        </p:nvCxnSpPr>
        <p:spPr>
          <a:xfrm>
            <a:off x="5838092" y="1487509"/>
            <a:ext cx="70339" cy="4842953"/>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graphicFrame>
        <p:nvGraphicFramePr>
          <p:cNvPr id="17" name="TextBox 5">
            <a:extLst>
              <a:ext uri="{FF2B5EF4-FFF2-40B4-BE49-F238E27FC236}">
                <a16:creationId xmlns:a16="http://schemas.microsoft.com/office/drawing/2014/main" id="{2BC66E8D-C3C4-46AE-8A03-74A912D165B5}"/>
              </a:ext>
            </a:extLst>
          </p:cNvPr>
          <p:cNvGraphicFramePr/>
          <p:nvPr>
            <p:extLst>
              <p:ext uri="{D42A27DB-BD31-4B8C-83A1-F6EECF244321}">
                <p14:modId xmlns:p14="http://schemas.microsoft.com/office/powerpoint/2010/main" val="2192486452"/>
              </p:ext>
            </p:extLst>
          </p:nvPr>
        </p:nvGraphicFramePr>
        <p:xfrm>
          <a:off x="398585" y="2004611"/>
          <a:ext cx="5158154"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TextBox 5">
            <a:extLst>
              <a:ext uri="{FF2B5EF4-FFF2-40B4-BE49-F238E27FC236}">
                <a16:creationId xmlns:a16="http://schemas.microsoft.com/office/drawing/2014/main" id="{E24BECCA-EF87-461D-B0B7-0A00514F189E}"/>
              </a:ext>
            </a:extLst>
          </p:cNvPr>
          <p:cNvGraphicFramePr/>
          <p:nvPr>
            <p:extLst>
              <p:ext uri="{D42A27DB-BD31-4B8C-83A1-F6EECF244321}">
                <p14:modId xmlns:p14="http://schemas.microsoft.com/office/powerpoint/2010/main" val="3044470265"/>
              </p:ext>
            </p:extLst>
          </p:nvPr>
        </p:nvGraphicFramePr>
        <p:xfrm>
          <a:off x="6283571" y="2004610"/>
          <a:ext cx="5158154" cy="452431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70536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44"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45"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46"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147" name="Rectangle 76">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CF649683-1618-4929-9203-3FA91F6C6C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8121" y="1496719"/>
            <a:ext cx="7080664" cy="3487226"/>
          </a:xfrm>
          <a:prstGeom prst="rect">
            <a:avLst/>
          </a:prstGeom>
          <a:noFill/>
          <a:extLst>
            <a:ext uri="{909E8E84-426E-40DD-AFC4-6F175D3DCCD1}">
              <a14:hiddenFill xmlns:a14="http://schemas.microsoft.com/office/drawing/2010/main">
                <a:solidFill>
                  <a:srgbClr val="FFFFFF"/>
                </a:solidFill>
              </a14:hiddenFill>
            </a:ext>
          </a:extLst>
        </p:spPr>
      </p:pic>
      <p:sp>
        <p:nvSpPr>
          <p:cNvPr id="5148" name="Rectangle 78">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7B426957-3EB7-46C8-894A-7CFF2F06CE84}"/>
              </a:ext>
            </a:extLst>
          </p:cNvPr>
          <p:cNvSpPr txBox="1"/>
          <p:nvPr/>
        </p:nvSpPr>
        <p:spPr>
          <a:xfrm>
            <a:off x="8076230" y="717027"/>
            <a:ext cx="3659246" cy="4653077"/>
          </a:xfrm>
          <a:prstGeom prst="rect">
            <a:avLst/>
          </a:prstGeom>
        </p:spPr>
        <p:txBody>
          <a:bodyPr vert="horz" lIns="91440" tIns="45720" rIns="91440" bIns="45720" rtlCol="0" anchor="b">
            <a:normAutofit/>
          </a:bodyPr>
          <a:lstStyle/>
          <a:p>
            <a:pPr defTabSz="914400">
              <a:lnSpc>
                <a:spcPct val="110000"/>
              </a:lnSpc>
              <a:spcBef>
                <a:spcPct val="0"/>
              </a:spcBef>
              <a:spcAft>
                <a:spcPts val="600"/>
              </a:spcAft>
            </a:pPr>
            <a:r>
              <a:rPr lang="en-US" sz="3700" spc="-50">
                <a:solidFill>
                  <a:srgbClr val="FFFFFF"/>
                </a:solidFill>
                <a:latin typeface="+mj-lt"/>
                <a:ea typeface="+mj-ea"/>
                <a:cs typeface="+mj-cs"/>
              </a:rPr>
              <a:t>The Open-Source Plugin Framework is the Most Critical Factor in its Versatility and Ability to Attract Developers</a:t>
            </a:r>
          </a:p>
        </p:txBody>
      </p:sp>
      <p:sp>
        <p:nvSpPr>
          <p:cNvPr id="5149" name="Rectangle 80">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A101A51C-881F-4D54-AABD-4F64B93F9C82}"/>
              </a:ext>
            </a:extLst>
          </p:cNvPr>
          <p:cNvSpPr txBox="1"/>
          <p:nvPr/>
        </p:nvSpPr>
        <p:spPr>
          <a:xfrm>
            <a:off x="238121" y="170133"/>
            <a:ext cx="6564613" cy="1200329"/>
          </a:xfrm>
          <a:prstGeom prst="rect">
            <a:avLst/>
          </a:prstGeom>
          <a:noFill/>
        </p:spPr>
        <p:txBody>
          <a:bodyPr wrap="square" rtlCol="0">
            <a:spAutoFit/>
          </a:bodyPr>
          <a:lstStyle/>
          <a:p>
            <a:pPr algn="ctr"/>
            <a:r>
              <a:rPr lang="en-US" sz="3600" b="1" i="0">
                <a:effectLst/>
              </a:rPr>
              <a:t>There are more than 59,000 WordPress plugins</a:t>
            </a:r>
            <a:endParaRPr lang="en-US" sz="3600"/>
          </a:p>
        </p:txBody>
      </p:sp>
    </p:spTree>
    <p:extLst>
      <p:ext uri="{BB962C8B-B14F-4D97-AF65-F5344CB8AC3E}">
        <p14:creationId xmlns:p14="http://schemas.microsoft.com/office/powerpoint/2010/main" val="2572659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7">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9">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descr="Graphical user interface, website&#10;&#10;Description automatically generated">
            <a:extLst>
              <a:ext uri="{FF2B5EF4-FFF2-40B4-BE49-F238E27FC236}">
                <a16:creationId xmlns:a16="http://schemas.microsoft.com/office/drawing/2014/main" id="{FA8F8C19-C4BE-4B52-8D1C-41BD7BFB5472}"/>
              </a:ext>
            </a:extLst>
          </p:cNvPr>
          <p:cNvPicPr>
            <a:picLocks noChangeAspect="1"/>
          </p:cNvPicPr>
          <p:nvPr/>
        </p:nvPicPr>
        <p:blipFill rotWithShape="1">
          <a:blip r:embed="rId3">
            <a:extLst>
              <a:ext uri="{28A0092B-C50C-407E-A947-70E740481C1C}">
                <a14:useLocalDpi xmlns:a14="http://schemas.microsoft.com/office/drawing/2010/main" val="0"/>
              </a:ext>
            </a:extLst>
          </a:blip>
          <a:srcRect b="11765"/>
          <a:stretch/>
        </p:blipFill>
        <p:spPr>
          <a:xfrm>
            <a:off x="20" y="10"/>
            <a:ext cx="12191980" cy="6857990"/>
          </a:xfrm>
          <a:prstGeom prst="rect">
            <a:avLst/>
          </a:prstGeom>
        </p:spPr>
      </p:pic>
    </p:spTree>
    <p:extLst>
      <p:ext uri="{BB962C8B-B14F-4D97-AF65-F5344CB8AC3E}">
        <p14:creationId xmlns:p14="http://schemas.microsoft.com/office/powerpoint/2010/main" val="253251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18886CA3-2AB9-4DEF-B945-CA4EE3A61D8C}"/>
              </a:ext>
            </a:extLst>
          </p:cNvPr>
          <p:cNvPicPr>
            <a:picLocks noChangeAspect="1"/>
          </p:cNvPicPr>
          <p:nvPr/>
        </p:nvPicPr>
        <p:blipFill rotWithShape="1">
          <a:blip r:embed="rId3">
            <a:extLst>
              <a:ext uri="{28A0092B-C50C-407E-A947-70E740481C1C}">
                <a14:useLocalDpi xmlns:a14="http://schemas.microsoft.com/office/drawing/2010/main" val="0"/>
              </a:ext>
            </a:extLst>
          </a:blip>
          <a:srcRect l="1237" t="11429"/>
          <a:stretch/>
        </p:blipFill>
        <p:spPr>
          <a:xfrm>
            <a:off x="0" y="135653"/>
            <a:ext cx="12019941" cy="6586694"/>
          </a:xfrm>
          <a:prstGeom prst="rect">
            <a:avLst/>
          </a:prstGeom>
        </p:spPr>
      </p:pic>
    </p:spTree>
    <p:extLst>
      <p:ext uri="{BB962C8B-B14F-4D97-AF65-F5344CB8AC3E}">
        <p14:creationId xmlns:p14="http://schemas.microsoft.com/office/powerpoint/2010/main" val="4282081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zdnet-google-fi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594" y="3994728"/>
            <a:ext cx="861313" cy="646544"/>
          </a:xfrm>
          <a:prstGeom prst="rect">
            <a:avLst/>
          </a:prstGeom>
        </p:spPr>
      </p:pic>
      <p:pic>
        <p:nvPicPr>
          <p:cNvPr id="5" name="Picture 4"/>
          <p:cNvPicPr>
            <a:picLocks noChangeAspect="1"/>
          </p:cNvPicPr>
          <p:nvPr/>
        </p:nvPicPr>
        <p:blipFill rotWithShape="1">
          <a:blip r:embed="rId5"/>
          <a:srcRect l="17077" t="13738" r="15461" b="16360"/>
          <a:stretch/>
        </p:blipFill>
        <p:spPr>
          <a:xfrm>
            <a:off x="3394365" y="3740726"/>
            <a:ext cx="1155526" cy="1131453"/>
          </a:xfrm>
          <a:prstGeom prst="rect">
            <a:avLst/>
          </a:prstGeom>
        </p:spPr>
      </p:pic>
      <p:sp>
        <p:nvSpPr>
          <p:cNvPr id="6" name="Oval 5"/>
          <p:cNvSpPr/>
          <p:nvPr/>
        </p:nvSpPr>
        <p:spPr>
          <a:xfrm>
            <a:off x="862594" y="4794220"/>
            <a:ext cx="1430586" cy="143584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icdn5.digitaltrends.com/image/apple-watch-again-320x56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8907" y="4794220"/>
            <a:ext cx="786885" cy="1381968"/>
          </a:xfrm>
          <a:prstGeom prst="rect">
            <a:avLst/>
          </a:prstGeom>
          <a:noFill/>
          <a:ln>
            <a:noFill/>
          </a:ln>
        </p:spPr>
      </p:pic>
      <p:sp>
        <p:nvSpPr>
          <p:cNvPr id="11" name="Oval 10"/>
          <p:cNvSpPr/>
          <p:nvPr/>
        </p:nvSpPr>
        <p:spPr>
          <a:xfrm>
            <a:off x="8071004" y="2279774"/>
            <a:ext cx="1329027" cy="130633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assets4.howtospendit.ft-static.com/images/b1/f0/54/b1f0541e-702b-4c07-8e87-0fa400d89e5a_three_eighty.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6974" y="2360363"/>
            <a:ext cx="1271644" cy="1271643"/>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7485888" y="4991930"/>
            <a:ext cx="1584463" cy="1323526"/>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www.ourkidsmom.com/wp-content/uploads/2014/11/withing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2926" y="5118635"/>
            <a:ext cx="1691771" cy="1070115"/>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9742646" y="2211571"/>
            <a:ext cx="1369504" cy="1374535"/>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www.connectedly.com/sites/connectedly.com/files/styles/large/public/topic_images/2014/Fitbit.png?itok=3RKl7C_V"/>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42646" y="2373345"/>
            <a:ext cx="1245681" cy="124568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797628" y="819837"/>
            <a:ext cx="6596743" cy="1015663"/>
          </a:xfrm>
          <a:prstGeom prst="rect">
            <a:avLst/>
          </a:prstGeom>
          <a:noFill/>
        </p:spPr>
        <p:txBody>
          <a:bodyPr wrap="square" lIns="91440" tIns="45720" rIns="91440" bIns="45720" rtlCol="0" anchor="t">
            <a:spAutoFit/>
          </a:bodyPr>
          <a:lstStyle/>
          <a:p>
            <a:pPr algn="ctr"/>
            <a:r>
              <a:rPr lang="en-US" sz="6000" dirty="0">
                <a:solidFill>
                  <a:srgbClr val="EAEAEA"/>
                </a:solidFill>
                <a:latin typeface="Nexa Bold"/>
              </a:rPr>
              <a:t>Importer Plugins</a:t>
            </a:r>
          </a:p>
        </p:txBody>
      </p:sp>
    </p:spTree>
    <p:extLst>
      <p:ext uri="{BB962C8B-B14F-4D97-AF65-F5344CB8AC3E}">
        <p14:creationId xmlns:p14="http://schemas.microsoft.com/office/powerpoint/2010/main" val="1414896239"/>
      </p:ext>
    </p:extLst>
  </p:cSld>
  <p:clrMapOvr>
    <a:masterClrMapping/>
  </p:clrMapOvr>
  <mc:AlternateContent xmlns:mc="http://schemas.openxmlformats.org/markup-compatibility/2006" xmlns:p14="http://schemas.microsoft.com/office/powerpoint/2010/main">
    <mc:Choice Requires="p14">
      <p:transition spd="slow" p14:dur="2000" advTm="27494"/>
    </mc:Choice>
    <mc:Fallback xmlns="">
      <p:transition spd="slow" advTm="2749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extBox 6"/>
          <p:cNvSpPr txBox="1"/>
          <p:nvPr/>
        </p:nvSpPr>
        <p:spPr>
          <a:xfrm>
            <a:off x="2116690" y="3238887"/>
            <a:ext cx="2815772" cy="2677656"/>
          </a:xfrm>
          <a:prstGeom prst="rect">
            <a:avLst/>
          </a:prstGeom>
          <a:noFill/>
        </p:spPr>
        <p:txBody>
          <a:bodyPr wrap="square" rtlCol="0">
            <a:spAutoFit/>
          </a:bodyPr>
          <a:lstStyle/>
          <a:p>
            <a:pPr algn="ctr"/>
            <a:r>
              <a:rPr lang="en-US" sz="2800" dirty="0">
                <a:solidFill>
                  <a:srgbClr val="EAEAEA"/>
                </a:solidFill>
                <a:latin typeface="Nexa Light" panose="02000000000000000000" pitchFamily="50" charset="0"/>
              </a:rPr>
              <a:t>Back-end-</a:t>
            </a:r>
          </a:p>
          <a:p>
            <a:pPr algn="ctr"/>
            <a:r>
              <a:rPr lang="en-US" sz="2800" dirty="0">
                <a:solidFill>
                  <a:srgbClr val="EAEAEA"/>
                </a:solidFill>
                <a:latin typeface="Nexa Light" panose="02000000000000000000" pitchFamily="50" charset="0"/>
              </a:rPr>
              <a:t>as-a-Service (BaaS) Functionality for Data Collection Apps</a:t>
            </a:r>
          </a:p>
        </p:txBody>
      </p:sp>
      <p:sp>
        <p:nvSpPr>
          <p:cNvPr id="8" name="TextBox 7"/>
          <p:cNvSpPr txBox="1"/>
          <p:nvPr/>
        </p:nvSpPr>
        <p:spPr>
          <a:xfrm>
            <a:off x="2633608" y="918918"/>
            <a:ext cx="6924782" cy="830997"/>
          </a:xfrm>
          <a:prstGeom prst="rect">
            <a:avLst/>
          </a:prstGeom>
          <a:noFill/>
        </p:spPr>
        <p:txBody>
          <a:bodyPr wrap="square" lIns="91440" tIns="45720" rIns="91440" bIns="45720" rtlCol="0" anchor="t">
            <a:spAutoFit/>
          </a:bodyPr>
          <a:lstStyle/>
          <a:p>
            <a:pPr algn="ctr"/>
            <a:r>
              <a:rPr lang="en-US" sz="4800" dirty="0">
                <a:solidFill>
                  <a:srgbClr val="EAEAEA"/>
                </a:solidFill>
                <a:latin typeface="Nexa Bold"/>
              </a:rPr>
              <a:t>Data Collection Plugins</a:t>
            </a:r>
            <a:endParaRPr lang="en-US" sz="4800" dirty="0">
              <a:solidFill>
                <a:srgbClr val="EAEAEA"/>
              </a:solidFill>
              <a:latin typeface="Nexa Bold" panose="02000000000000000000" pitchFamily="50"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529" y="2621044"/>
            <a:ext cx="1808931" cy="3215876"/>
          </a:xfrm>
          <a:prstGeom prst="rect">
            <a:avLst/>
          </a:prstGeom>
        </p:spPr>
      </p:pic>
      <p:pic>
        <p:nvPicPr>
          <p:cNvPr id="3" name="Picture 4">
            <a:extLst>
              <a:ext uri="{FF2B5EF4-FFF2-40B4-BE49-F238E27FC236}">
                <a16:creationId xmlns:a16="http://schemas.microsoft.com/office/drawing/2014/main" id="{2CFA67BD-3722-4629-AF79-19ED1A4AFDAA}"/>
              </a:ext>
            </a:extLst>
          </p:cNvPr>
          <p:cNvPicPr>
            <a:picLocks noChangeAspect="1"/>
          </p:cNvPicPr>
          <p:nvPr/>
        </p:nvPicPr>
        <p:blipFill>
          <a:blip r:embed="rId5"/>
          <a:stretch>
            <a:fillRect/>
          </a:stretch>
        </p:blipFill>
        <p:spPr>
          <a:xfrm>
            <a:off x="8507037" y="2171075"/>
            <a:ext cx="2323237" cy="4114800"/>
          </a:xfrm>
          <a:prstGeom prst="rect">
            <a:avLst/>
          </a:prstGeom>
        </p:spPr>
      </p:pic>
    </p:spTree>
    <p:extLst>
      <p:ext uri="{BB962C8B-B14F-4D97-AF65-F5344CB8AC3E}">
        <p14:creationId xmlns:p14="http://schemas.microsoft.com/office/powerpoint/2010/main" val="380006526"/>
      </p:ext>
    </p:extLst>
  </p:cSld>
  <p:clrMapOvr>
    <a:masterClrMapping/>
  </p:clrMapOvr>
  <mc:AlternateContent xmlns:mc="http://schemas.openxmlformats.org/markup-compatibility/2006" xmlns:p14="http://schemas.microsoft.com/office/powerpoint/2010/main">
    <mc:Choice Requires="p14">
      <p:transition spd="slow" p14:dur="2000" advTm="755"/>
    </mc:Choice>
    <mc:Fallback xmlns="">
      <p:transition spd="slow" advTm="75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7EF95A-6145-4DCD-866B-9B271E8454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42FEA4D1-8BEC-4F9B-A855-4F67D363CDFD}"/>
              </a:ext>
            </a:extLst>
          </p:cNvPr>
          <p:cNvSpPr/>
          <p:nvPr/>
        </p:nvSpPr>
        <p:spPr>
          <a:xfrm>
            <a:off x="3329126" y="861134"/>
            <a:ext cx="5592932" cy="861134"/>
          </a:xfrm>
          <a:prstGeom prst="rect">
            <a:avLst/>
          </a:prstGeom>
          <a:solidFill>
            <a:srgbClr val="E3A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badi" panose="020B0604020104020204" pitchFamily="34" charset="0"/>
              </a:rPr>
              <a:t>Data Analysis Plugins</a:t>
            </a:r>
          </a:p>
        </p:txBody>
      </p:sp>
    </p:spTree>
    <p:custDataLst>
      <p:tags r:id="rId1"/>
    </p:custDataLst>
    <p:extLst>
      <p:ext uri="{BB962C8B-B14F-4D97-AF65-F5344CB8AC3E}">
        <p14:creationId xmlns:p14="http://schemas.microsoft.com/office/powerpoint/2010/main" val="4185397059"/>
      </p:ext>
    </p:extLst>
  </p:cSld>
  <p:clrMapOvr>
    <a:masterClrMapping/>
  </p:clrMapOvr>
  <mc:AlternateContent xmlns:mc="http://schemas.openxmlformats.org/markup-compatibility/2006" xmlns:p14="http://schemas.microsoft.com/office/powerpoint/2010/main">
    <mc:Choice Requires="p14">
      <p:transition spd="slow" p14:dur="2000" advTm="27874"/>
    </mc:Choice>
    <mc:Fallback xmlns="">
      <p:transition spd="slow" advTm="2787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462760" y="1943958"/>
            <a:ext cx="3659246" cy="2926080"/>
          </a:xfrm>
        </p:spPr>
        <p:txBody>
          <a:bodyPr vert="horz" lIns="91440" tIns="45720" rIns="91440" bIns="45720" rtlCol="0" anchor="b">
            <a:noAutofit/>
          </a:bodyPr>
          <a:lstStyle/>
          <a:p>
            <a:r>
              <a:rPr lang="en-US" sz="5400"/>
              <a:t>Open</a:t>
            </a:r>
            <a:br>
              <a:rPr lang="en-US" sz="5400"/>
            </a:br>
            <a:r>
              <a:rPr lang="en-US" sz="5400"/>
              <a:t>Cures</a:t>
            </a:r>
            <a:br>
              <a:rPr lang="en-US" sz="5400"/>
            </a:br>
            <a:r>
              <a:rPr lang="en-US" sz="5400"/>
              <a:t>Trial</a:t>
            </a:r>
            <a:br>
              <a:rPr lang="en-US" sz="5400"/>
            </a:br>
            <a:r>
              <a:rPr lang="en-US" sz="5400"/>
              <a:t>Management</a:t>
            </a:r>
            <a:br>
              <a:rPr lang="en-US" sz="5400"/>
            </a:br>
            <a:r>
              <a:rPr lang="en-US" sz="5400"/>
              <a:t>Plugin</a:t>
            </a:r>
          </a:p>
        </p:txBody>
      </p:sp>
      <p:pic>
        <p:nvPicPr>
          <p:cNvPr id="5" name="Picture 4" descr="Graphical user interface, application&#10;&#10;Description automatically generated">
            <a:extLst>
              <a:ext uri="{FF2B5EF4-FFF2-40B4-BE49-F238E27FC236}">
                <a16:creationId xmlns:a16="http://schemas.microsoft.com/office/drawing/2014/main" id="{D293E582-82D0-439C-B04D-134713D14321}"/>
              </a:ext>
            </a:extLst>
          </p:cNvPr>
          <p:cNvPicPr>
            <a:picLocks noChangeAspect="1"/>
          </p:cNvPicPr>
          <p:nvPr/>
        </p:nvPicPr>
        <p:blipFill rotWithShape="1">
          <a:blip r:embed="rId2">
            <a:extLst>
              <a:ext uri="{28A0092B-C50C-407E-A947-70E740481C1C}">
                <a14:useLocalDpi xmlns:a14="http://schemas.microsoft.com/office/drawing/2010/main" val="0"/>
              </a:ext>
            </a:extLst>
          </a:blip>
          <a:srcRect l="19060" r="-2" b="-2"/>
          <a:stretch/>
        </p:blipFill>
        <p:spPr>
          <a:xfrm>
            <a:off x="4639733" y="10"/>
            <a:ext cx="7552266" cy="6857990"/>
          </a:xfrm>
          <a:prstGeom prst="rect">
            <a:avLst/>
          </a:prstGeom>
        </p:spPr>
      </p:pic>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feld 2">
            <a:extLst>
              <a:ext uri="{FF2B5EF4-FFF2-40B4-BE49-F238E27FC236}">
                <a16:creationId xmlns:a16="http://schemas.microsoft.com/office/drawing/2014/main" id="{8D46DBA8-80DF-4AD4-83B9-D64D0B3A1A1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a:t>Text hinzufügen</a:t>
            </a:r>
          </a:p>
        </p:txBody>
      </p:sp>
    </p:spTree>
    <p:extLst>
      <p:ext uri="{BB962C8B-B14F-4D97-AF65-F5344CB8AC3E}">
        <p14:creationId xmlns:p14="http://schemas.microsoft.com/office/powerpoint/2010/main" val="32405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38647" y="510170"/>
            <a:ext cx="3956299" cy="2329926"/>
          </a:xfrm>
        </p:spPr>
        <p:txBody>
          <a:bodyPr vert="horz" lIns="91440" tIns="45720" rIns="91440" bIns="45720" rtlCol="0" anchor="b">
            <a:noAutofit/>
          </a:bodyPr>
          <a:lstStyle/>
          <a:p>
            <a:r>
              <a:rPr lang="en-US" sz="6600" dirty="0"/>
              <a:t>Outcome Labels</a:t>
            </a:r>
            <a:br>
              <a:rPr lang="en-US" sz="6600" dirty="0"/>
            </a:br>
            <a:r>
              <a:rPr lang="en-US" sz="6600" dirty="0"/>
              <a:t>Plugin</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a:extLst>
              <a:ext uri="{FF2B5EF4-FFF2-40B4-BE49-F238E27FC236}">
                <a16:creationId xmlns:a16="http://schemas.microsoft.com/office/drawing/2014/main" id="{2E0F35A8-D976-4110-8047-A8625466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0271" y="78889"/>
            <a:ext cx="2852249" cy="67002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23A832C-DFC7-41C6-AC34-B0EB7E5BA25D}"/>
              </a:ext>
            </a:extLst>
          </p:cNvPr>
          <p:cNvSpPr txBox="1"/>
          <p:nvPr/>
        </p:nvSpPr>
        <p:spPr>
          <a:xfrm>
            <a:off x="178584" y="3027421"/>
            <a:ext cx="4276426" cy="3416320"/>
          </a:xfrm>
          <a:prstGeom prst="rect">
            <a:avLst/>
          </a:prstGeom>
          <a:noFill/>
        </p:spPr>
        <p:txBody>
          <a:bodyPr wrap="square" rtlCol="0">
            <a:spAutoFit/>
          </a:bodyPr>
          <a:lstStyle/>
          <a:p>
            <a:pPr algn="ctr"/>
            <a:r>
              <a:rPr lang="en-US" sz="3600" dirty="0">
                <a:solidFill>
                  <a:schemeClr val="bg1"/>
                </a:solidFill>
              </a:rPr>
              <a:t>It would be far more valuable to know the health effects of different foods than the amount of riboflavin</a:t>
            </a:r>
          </a:p>
        </p:txBody>
      </p:sp>
      <p:pic>
        <p:nvPicPr>
          <p:cNvPr id="21" name="Picture 20" descr="Table&#10;&#10;Description automatically generated">
            <a:extLst>
              <a:ext uri="{FF2B5EF4-FFF2-40B4-BE49-F238E27FC236}">
                <a16:creationId xmlns:a16="http://schemas.microsoft.com/office/drawing/2014/main" id="{15180A31-7978-48B5-A7E0-FA5F22A73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2921" y="13082"/>
            <a:ext cx="2952448" cy="6766029"/>
          </a:xfrm>
          <a:prstGeom prst="rect">
            <a:avLst/>
          </a:prstGeom>
        </p:spPr>
      </p:pic>
      <p:sp>
        <p:nvSpPr>
          <p:cNvPr id="17" name="Arrow: Right 16">
            <a:extLst>
              <a:ext uri="{FF2B5EF4-FFF2-40B4-BE49-F238E27FC236}">
                <a16:creationId xmlns:a16="http://schemas.microsoft.com/office/drawing/2014/main" id="{056516EE-12F6-432D-B1B3-38F87CCD611B}"/>
              </a:ext>
            </a:extLst>
          </p:cNvPr>
          <p:cNvSpPr/>
          <p:nvPr/>
        </p:nvSpPr>
        <p:spPr>
          <a:xfrm>
            <a:off x="7358090" y="3968750"/>
            <a:ext cx="1960081" cy="749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425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38647" y="510169"/>
            <a:ext cx="3956299" cy="2514775"/>
          </a:xfrm>
        </p:spPr>
        <p:txBody>
          <a:bodyPr vert="horz" lIns="91440" tIns="45720" rIns="91440" bIns="45720" rtlCol="0" anchor="b">
            <a:noAutofit/>
          </a:bodyPr>
          <a:lstStyle/>
          <a:p>
            <a:r>
              <a:rPr lang="en-US" sz="6600" dirty="0"/>
              <a:t>Study Generation Plugins</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A23A832C-DFC7-41C6-AC34-B0EB7E5BA25D}"/>
              </a:ext>
            </a:extLst>
          </p:cNvPr>
          <p:cNvSpPr txBox="1"/>
          <p:nvPr/>
        </p:nvSpPr>
        <p:spPr>
          <a:xfrm>
            <a:off x="154170" y="3643241"/>
            <a:ext cx="4276426" cy="2862322"/>
          </a:xfrm>
          <a:prstGeom prst="rect">
            <a:avLst/>
          </a:prstGeom>
          <a:noFill/>
        </p:spPr>
        <p:txBody>
          <a:bodyPr wrap="square" rtlCol="0">
            <a:spAutoFit/>
          </a:bodyPr>
          <a:lstStyle/>
          <a:p>
            <a:pPr algn="ctr"/>
            <a:r>
              <a:rPr lang="en-US" sz="3600" dirty="0">
                <a:solidFill>
                  <a:schemeClr val="bg1"/>
                </a:solidFill>
              </a:rPr>
              <a:t>We’ve created 80,00 studies examining the effects of various factors on symptom severity</a:t>
            </a:r>
          </a:p>
        </p:txBody>
      </p:sp>
      <p:pic>
        <p:nvPicPr>
          <p:cNvPr id="6" name="Picture 5" descr="Graphical user interface, application, website&#10;&#10;Description automatically generated">
            <a:extLst>
              <a:ext uri="{FF2B5EF4-FFF2-40B4-BE49-F238E27FC236}">
                <a16:creationId xmlns:a16="http://schemas.microsoft.com/office/drawing/2014/main" id="{522B0C20-24CA-4C0F-A9C0-DC1DBACCC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495" y="571049"/>
            <a:ext cx="7549505" cy="5345864"/>
          </a:xfrm>
          <a:prstGeom prst="rect">
            <a:avLst/>
          </a:prstGeom>
        </p:spPr>
      </p:pic>
    </p:spTree>
    <p:extLst>
      <p:ext uri="{BB962C8B-B14F-4D97-AF65-F5344CB8AC3E}">
        <p14:creationId xmlns:p14="http://schemas.microsoft.com/office/powerpoint/2010/main" val="357798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with medium confidence">
            <a:extLst>
              <a:ext uri="{FF2B5EF4-FFF2-40B4-BE49-F238E27FC236}">
                <a16:creationId xmlns:a16="http://schemas.microsoft.com/office/drawing/2014/main" id="{C9681FBA-7CB9-4D19-BFEF-7E229AD80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25" y="316359"/>
            <a:ext cx="11585749" cy="6420573"/>
          </a:xfrm>
          <a:prstGeom prst="rect">
            <a:avLst/>
          </a:prstGeom>
        </p:spPr>
      </p:pic>
    </p:spTree>
    <p:extLst>
      <p:ext uri="{BB962C8B-B14F-4D97-AF65-F5344CB8AC3E}">
        <p14:creationId xmlns:p14="http://schemas.microsoft.com/office/powerpoint/2010/main" val="347006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14233" y="239488"/>
            <a:ext cx="3956299" cy="3130596"/>
          </a:xfrm>
        </p:spPr>
        <p:txBody>
          <a:bodyPr vert="horz" lIns="91440" tIns="45720" rIns="91440" bIns="45720" rtlCol="0" anchor="b">
            <a:noAutofit/>
          </a:bodyPr>
          <a:lstStyle/>
          <a:p>
            <a:r>
              <a:rPr lang="en-US" sz="5400" dirty="0"/>
              <a:t>Decision-Support Notification Plugins</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A23A832C-DFC7-41C6-AC34-B0EB7E5BA25D}"/>
              </a:ext>
            </a:extLst>
          </p:cNvPr>
          <p:cNvSpPr txBox="1"/>
          <p:nvPr/>
        </p:nvSpPr>
        <p:spPr>
          <a:xfrm>
            <a:off x="154170" y="3643241"/>
            <a:ext cx="4276426" cy="2862322"/>
          </a:xfrm>
          <a:prstGeom prst="rect">
            <a:avLst/>
          </a:prstGeom>
          <a:noFill/>
        </p:spPr>
        <p:txBody>
          <a:bodyPr wrap="square" rtlCol="0">
            <a:spAutoFit/>
          </a:bodyPr>
          <a:lstStyle/>
          <a:p>
            <a:pPr algn="ctr"/>
            <a:r>
              <a:rPr lang="en-US" sz="3600" dirty="0">
                <a:solidFill>
                  <a:schemeClr val="bg1"/>
                </a:solidFill>
              </a:rPr>
              <a:t>We’ve created 80,00 studies examining the effects of various factors on symptom severity</a:t>
            </a:r>
          </a:p>
        </p:txBody>
      </p:sp>
      <p:pic>
        <p:nvPicPr>
          <p:cNvPr id="4" name="Picture 3" descr="A picture containing text, electronics, screenshot&#10;&#10;Description automatically generated">
            <a:extLst>
              <a:ext uri="{FF2B5EF4-FFF2-40B4-BE49-F238E27FC236}">
                <a16:creationId xmlns:a16="http://schemas.microsoft.com/office/drawing/2014/main" id="{470CFCD7-AE9E-4C2F-BC70-CC0B1DB1B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0354" y="145751"/>
            <a:ext cx="6498679" cy="6712249"/>
          </a:xfrm>
          <a:prstGeom prst="rect">
            <a:avLst/>
          </a:prstGeom>
        </p:spPr>
      </p:pic>
    </p:spTree>
    <p:extLst>
      <p:ext uri="{BB962C8B-B14F-4D97-AF65-F5344CB8AC3E}">
        <p14:creationId xmlns:p14="http://schemas.microsoft.com/office/powerpoint/2010/main" val="338270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Arrow Connector 68">
            <a:extLst>
              <a:ext uri="{FF2B5EF4-FFF2-40B4-BE49-F238E27FC236}">
                <a16:creationId xmlns:a16="http://schemas.microsoft.com/office/drawing/2014/main" id="{9306E0B4-62F3-46DF-9FE2-6883761E1351}"/>
              </a:ext>
            </a:extLst>
          </p:cNvPr>
          <p:cNvCxnSpPr>
            <a:cxnSpLocks/>
          </p:cNvCxnSpPr>
          <p:nvPr/>
        </p:nvCxnSpPr>
        <p:spPr>
          <a:xfrm flipH="1" flipV="1">
            <a:off x="1182163" y="2852631"/>
            <a:ext cx="4182820" cy="64112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490AD8B-94AC-4EEB-8DB1-5D77C8F501B1}"/>
              </a:ext>
            </a:extLst>
          </p:cNvPr>
          <p:cNvCxnSpPr>
            <a:cxnSpLocks/>
          </p:cNvCxnSpPr>
          <p:nvPr/>
        </p:nvCxnSpPr>
        <p:spPr>
          <a:xfrm>
            <a:off x="1130079" y="2683551"/>
            <a:ext cx="4180094" cy="59254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C25403BE-A7A1-40DB-956C-DC443F9B7F55}"/>
              </a:ext>
            </a:extLst>
          </p:cNvPr>
          <p:cNvCxnSpPr>
            <a:cxnSpLocks/>
            <a:endCxn id="4153" idx="1"/>
          </p:cNvCxnSpPr>
          <p:nvPr/>
        </p:nvCxnSpPr>
        <p:spPr>
          <a:xfrm flipV="1">
            <a:off x="6585404" y="1794098"/>
            <a:ext cx="4490209" cy="11955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E0D242C-E6D1-4FEE-9981-F9938EB79F9A}"/>
              </a:ext>
            </a:extLst>
          </p:cNvPr>
          <p:cNvCxnSpPr>
            <a:cxnSpLocks/>
          </p:cNvCxnSpPr>
          <p:nvPr/>
        </p:nvCxnSpPr>
        <p:spPr>
          <a:xfrm flipV="1">
            <a:off x="6804306" y="2437796"/>
            <a:ext cx="4239203" cy="62607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A0B2E44-ADFA-4138-8271-B2068CBA6183}"/>
              </a:ext>
            </a:extLst>
          </p:cNvPr>
          <p:cNvCxnSpPr>
            <a:cxnSpLocks/>
          </p:cNvCxnSpPr>
          <p:nvPr/>
        </p:nvCxnSpPr>
        <p:spPr>
          <a:xfrm>
            <a:off x="6873117" y="3145368"/>
            <a:ext cx="4184913" cy="3077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070C519-EE48-4B57-969B-872E0DE1A403}"/>
              </a:ext>
            </a:extLst>
          </p:cNvPr>
          <p:cNvCxnSpPr>
            <a:cxnSpLocks/>
          </p:cNvCxnSpPr>
          <p:nvPr/>
        </p:nvCxnSpPr>
        <p:spPr>
          <a:xfrm flipH="1">
            <a:off x="6630146" y="352985"/>
            <a:ext cx="4427884" cy="255749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60A2B62-B8FE-4F5C-A3CD-2E211FC6B59A}"/>
              </a:ext>
            </a:extLst>
          </p:cNvPr>
          <p:cNvCxnSpPr>
            <a:cxnSpLocks/>
          </p:cNvCxnSpPr>
          <p:nvPr/>
        </p:nvCxnSpPr>
        <p:spPr>
          <a:xfrm>
            <a:off x="6929719" y="3520097"/>
            <a:ext cx="3462308" cy="11954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04F6D1E-A570-4F4A-BF0A-6EB85FF94633}"/>
              </a:ext>
            </a:extLst>
          </p:cNvPr>
          <p:cNvCxnSpPr>
            <a:cxnSpLocks/>
          </p:cNvCxnSpPr>
          <p:nvPr/>
        </p:nvCxnSpPr>
        <p:spPr>
          <a:xfrm flipH="1" flipV="1">
            <a:off x="7011738" y="3808292"/>
            <a:ext cx="3504757" cy="1322978"/>
          </a:xfrm>
          <a:prstGeom prst="straightConnector1">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463382-E515-466E-8EE9-DAA598ED7FD0}"/>
              </a:ext>
            </a:extLst>
          </p:cNvPr>
          <p:cNvCxnSpPr>
            <a:cxnSpLocks/>
          </p:cNvCxnSpPr>
          <p:nvPr/>
        </p:nvCxnSpPr>
        <p:spPr>
          <a:xfrm flipH="1">
            <a:off x="5129802" y="4325884"/>
            <a:ext cx="667869"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570C88C-9897-4471-94B4-06EBA9C48D65}"/>
              </a:ext>
            </a:extLst>
          </p:cNvPr>
          <p:cNvCxnSpPr>
            <a:cxnSpLocks/>
          </p:cNvCxnSpPr>
          <p:nvPr/>
        </p:nvCxnSpPr>
        <p:spPr>
          <a:xfrm flipH="1" flipV="1">
            <a:off x="6788100" y="4215090"/>
            <a:ext cx="2250514" cy="15910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138342F-9DF1-461A-A7CC-0AD6CF632B38}"/>
              </a:ext>
            </a:extLst>
          </p:cNvPr>
          <p:cNvCxnSpPr>
            <a:cxnSpLocks/>
            <a:endCxn id="4098" idx="2"/>
          </p:cNvCxnSpPr>
          <p:nvPr/>
        </p:nvCxnSpPr>
        <p:spPr>
          <a:xfrm>
            <a:off x="6615780" y="4371591"/>
            <a:ext cx="2280226" cy="17162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CFC5519-7C88-449E-A233-3ADBC0455511}"/>
              </a:ext>
            </a:extLst>
          </p:cNvPr>
          <p:cNvCxnSpPr>
            <a:cxnSpLocks/>
          </p:cNvCxnSpPr>
          <p:nvPr/>
        </p:nvCxnSpPr>
        <p:spPr>
          <a:xfrm flipV="1">
            <a:off x="5647794" y="4511568"/>
            <a:ext cx="613370" cy="1447767"/>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E3465A72-213C-4CBB-8462-63831972BE53}"/>
              </a:ext>
            </a:extLst>
          </p:cNvPr>
          <p:cNvSpPr/>
          <p:nvPr/>
        </p:nvSpPr>
        <p:spPr>
          <a:xfrm>
            <a:off x="4546416" y="5559577"/>
            <a:ext cx="1335264" cy="1257387"/>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102" name="Oval 4101">
            <a:extLst>
              <a:ext uri="{FF2B5EF4-FFF2-40B4-BE49-F238E27FC236}">
                <a16:creationId xmlns:a16="http://schemas.microsoft.com/office/drawing/2014/main" id="{19BB1412-FD3F-4743-B0F1-FB06A04FCE7F}"/>
              </a:ext>
            </a:extLst>
          </p:cNvPr>
          <p:cNvSpPr/>
          <p:nvPr/>
        </p:nvSpPr>
        <p:spPr>
          <a:xfrm>
            <a:off x="5269993" y="2776900"/>
            <a:ext cx="1741743" cy="1734668"/>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8" name="Rectangle 7">
            <a:extLst>
              <a:ext uri="{FF2B5EF4-FFF2-40B4-BE49-F238E27FC236}">
                <a16:creationId xmlns:a16="http://schemas.microsoft.com/office/drawing/2014/main" id="{0186FCA6-A560-4A4B-8F7D-264407292B0B}"/>
              </a:ext>
            </a:extLst>
          </p:cNvPr>
          <p:cNvSpPr/>
          <p:nvPr/>
        </p:nvSpPr>
        <p:spPr>
          <a:xfrm>
            <a:off x="7467334" y="3005169"/>
            <a:ext cx="3241948"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Reduce Health Agency Development Costs</a:t>
            </a:r>
          </a:p>
        </p:txBody>
      </p:sp>
      <p:sp>
        <p:nvSpPr>
          <p:cNvPr id="39" name="Rectangle 38">
            <a:extLst>
              <a:ext uri="{FF2B5EF4-FFF2-40B4-BE49-F238E27FC236}">
                <a16:creationId xmlns:a16="http://schemas.microsoft.com/office/drawing/2014/main" id="{56AC4FED-715D-4F55-A223-721491B6F644}"/>
              </a:ext>
            </a:extLst>
          </p:cNvPr>
          <p:cNvSpPr/>
          <p:nvPr/>
        </p:nvSpPr>
        <p:spPr>
          <a:xfrm rot="21073971">
            <a:off x="7873774" y="2491345"/>
            <a:ext cx="2802535"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Reduce Exploding Healthcare Costs</a:t>
            </a:r>
          </a:p>
        </p:txBody>
      </p:sp>
      <p:pic>
        <p:nvPicPr>
          <p:cNvPr id="46" name="Picture 2" descr="Roadmap to become a successful programmer | TechGig">
            <a:extLst>
              <a:ext uri="{FF2B5EF4-FFF2-40B4-BE49-F238E27FC236}">
                <a16:creationId xmlns:a16="http://schemas.microsoft.com/office/drawing/2014/main" id="{80E94B3E-A7D4-47EB-9B3D-C1B2C6DFCF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69" t="9001" r="26133" b="9700"/>
          <a:stretch/>
        </p:blipFill>
        <p:spPr bwMode="auto">
          <a:xfrm>
            <a:off x="205232" y="4788203"/>
            <a:ext cx="1030637" cy="1036987"/>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8" name="Picture 2" descr="How can IT tools improve patient education? - ALSAD">
            <a:extLst>
              <a:ext uri="{FF2B5EF4-FFF2-40B4-BE49-F238E27FC236}">
                <a16:creationId xmlns:a16="http://schemas.microsoft.com/office/drawing/2014/main" id="{5E60F2B1-EA32-4FF0-81CC-E51CD4A244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69" r="18207"/>
          <a:stretch/>
        </p:blipFill>
        <p:spPr bwMode="auto">
          <a:xfrm>
            <a:off x="82115" y="2124849"/>
            <a:ext cx="1153754" cy="1089771"/>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139" name="Group 4138">
            <a:extLst>
              <a:ext uri="{FF2B5EF4-FFF2-40B4-BE49-F238E27FC236}">
                <a16:creationId xmlns:a16="http://schemas.microsoft.com/office/drawing/2014/main" id="{5D03551A-F96A-48F0-B5E5-A6351FC44EFC}"/>
              </a:ext>
            </a:extLst>
          </p:cNvPr>
          <p:cNvGrpSpPr/>
          <p:nvPr/>
        </p:nvGrpSpPr>
        <p:grpSpPr>
          <a:xfrm>
            <a:off x="10399588" y="3727917"/>
            <a:ext cx="1768485" cy="2508405"/>
            <a:chOff x="10480431" y="1889156"/>
            <a:chExt cx="1768485" cy="2508405"/>
          </a:xfrm>
        </p:grpSpPr>
        <p:sp>
          <p:nvSpPr>
            <p:cNvPr id="4138" name="Rectangle 4137">
              <a:extLst>
                <a:ext uri="{FF2B5EF4-FFF2-40B4-BE49-F238E27FC236}">
                  <a16:creationId xmlns:a16="http://schemas.microsoft.com/office/drawing/2014/main" id="{3E990CEC-539B-4FB5-954F-1C20C74E3569}"/>
                </a:ext>
              </a:extLst>
            </p:cNvPr>
            <p:cNvSpPr/>
            <p:nvPr/>
          </p:nvSpPr>
          <p:spPr>
            <a:xfrm>
              <a:off x="10504230" y="1889156"/>
              <a:ext cx="1666158" cy="2508405"/>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4137" name="Group 4136">
              <a:extLst>
                <a:ext uri="{FF2B5EF4-FFF2-40B4-BE49-F238E27FC236}">
                  <a16:creationId xmlns:a16="http://schemas.microsoft.com/office/drawing/2014/main" id="{B3E6508C-7146-40C5-8573-5B028419376C}"/>
                </a:ext>
              </a:extLst>
            </p:cNvPr>
            <p:cNvGrpSpPr/>
            <p:nvPr/>
          </p:nvGrpSpPr>
          <p:grpSpPr>
            <a:xfrm>
              <a:off x="10480431" y="1980039"/>
              <a:ext cx="1768485" cy="2361871"/>
              <a:chOff x="10480431" y="1980039"/>
              <a:chExt cx="1768485" cy="2361871"/>
            </a:xfrm>
          </p:grpSpPr>
          <p:grpSp>
            <p:nvGrpSpPr>
              <p:cNvPr id="2" name="Group 1">
                <a:extLst>
                  <a:ext uri="{FF2B5EF4-FFF2-40B4-BE49-F238E27FC236}">
                    <a16:creationId xmlns:a16="http://schemas.microsoft.com/office/drawing/2014/main" id="{999ABA9B-4277-4593-85A3-E066F5818950}"/>
                  </a:ext>
                </a:extLst>
              </p:cNvPr>
              <p:cNvGrpSpPr/>
              <p:nvPr/>
            </p:nvGrpSpPr>
            <p:grpSpPr>
              <a:xfrm>
                <a:off x="10597338" y="3807872"/>
                <a:ext cx="498395" cy="534038"/>
                <a:chOff x="9090537" y="3670756"/>
                <a:chExt cx="532571" cy="518632"/>
              </a:xfrm>
            </p:grpSpPr>
            <p:sp>
              <p:nvSpPr>
                <p:cNvPr id="50" name="Oval 49">
                  <a:extLst>
                    <a:ext uri="{FF2B5EF4-FFF2-40B4-BE49-F238E27FC236}">
                      <a16:creationId xmlns:a16="http://schemas.microsoft.com/office/drawing/2014/main" id="{CD1E4692-86E4-4988-BFDE-8EE9381214CD}"/>
                    </a:ext>
                  </a:extLst>
                </p:cNvPr>
                <p:cNvSpPr/>
                <p:nvPr/>
              </p:nvSpPr>
              <p:spPr>
                <a:xfrm>
                  <a:off x="9090537" y="3670756"/>
                  <a:ext cx="532571" cy="51863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19050">
                      <a:solidFill>
                        <a:prstClr val="black"/>
                      </a:solidFill>
                    </a:ln>
                    <a:solidFill>
                      <a:prstClr val="white"/>
                    </a:solidFill>
                    <a:effectLst/>
                    <a:uLnTx/>
                    <a:uFillTx/>
                    <a:latin typeface="Rockwell" panose="02060603020205020403"/>
                    <a:ea typeface="+mn-ea"/>
                    <a:cs typeface="+mn-cs"/>
                  </a:endParaRPr>
                </a:p>
              </p:txBody>
            </p:sp>
            <p:pic>
              <p:nvPicPr>
                <p:cNvPr id="51" name="Picture 2" descr="Anthem Blue Cross &amp; Blue Shield Quotes - Hyers &amp; Associates">
                  <a:extLst>
                    <a:ext uri="{FF2B5EF4-FFF2-40B4-BE49-F238E27FC236}">
                      <a16:creationId xmlns:a16="http://schemas.microsoft.com/office/drawing/2014/main" id="{27358E06-803A-4802-B28F-16C6DB71AC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756" b="38875"/>
                <a:stretch/>
              </p:blipFill>
              <p:spPr bwMode="auto">
                <a:xfrm>
                  <a:off x="9113344" y="3804430"/>
                  <a:ext cx="486955" cy="25128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A8924558-24E3-414C-8FC3-2A1C4C170FCE}"/>
                  </a:ext>
                </a:extLst>
              </p:cNvPr>
              <p:cNvSpPr txBox="1"/>
              <p:nvPr/>
            </p:nvSpPr>
            <p:spPr>
              <a:xfrm>
                <a:off x="11045860" y="3864851"/>
                <a:ext cx="996193" cy="461665"/>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Insurance Data</a:t>
                </a:r>
              </a:p>
            </p:txBody>
          </p:sp>
          <p:pic>
            <p:nvPicPr>
              <p:cNvPr id="53" name="Picture 2" descr="Amazon Logo Icon of Flat style - Available in SVG, PNG, EPS, AI &amp; Icon fonts">
                <a:extLst>
                  <a:ext uri="{FF2B5EF4-FFF2-40B4-BE49-F238E27FC236}">
                    <a16:creationId xmlns:a16="http://schemas.microsoft.com/office/drawing/2014/main" id="{E9731985-9DE8-41E2-B904-753E59CFBB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2765" y="1986741"/>
                <a:ext cx="521587" cy="521587"/>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Picture 2" descr="Instacart offers grocery delivery to your front door - Inside Business">
                <a:extLst>
                  <a:ext uri="{FF2B5EF4-FFF2-40B4-BE49-F238E27FC236}">
                    <a16:creationId xmlns:a16="http://schemas.microsoft.com/office/drawing/2014/main" id="{D7481C18-044A-47B0-80E3-089A98E0BC1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433" t="5109" r="17367" b="5783"/>
              <a:stretch/>
            </p:blipFill>
            <p:spPr bwMode="auto">
              <a:xfrm>
                <a:off x="10605920" y="2523505"/>
                <a:ext cx="481227" cy="451643"/>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2" descr="Amazon.com: Walgreens: Alexa Skills">
                <a:extLst>
                  <a:ext uri="{FF2B5EF4-FFF2-40B4-BE49-F238E27FC236}">
                    <a16:creationId xmlns:a16="http://schemas.microsoft.com/office/drawing/2014/main" id="{01714192-02A2-4BC1-9902-CA33BCB525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80431" y="3023374"/>
                <a:ext cx="652227" cy="6522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EFDCC8D-C61A-44F6-B091-D13946F709FF}"/>
                  </a:ext>
                </a:extLst>
              </p:cNvPr>
              <p:cNvSpPr txBox="1"/>
              <p:nvPr/>
            </p:nvSpPr>
            <p:spPr>
              <a:xfrm>
                <a:off x="11098365" y="1980039"/>
                <a:ext cx="1150551" cy="461665"/>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Supplement Receipt Data</a:t>
                </a:r>
              </a:p>
            </p:txBody>
          </p:sp>
          <p:sp>
            <p:nvSpPr>
              <p:cNvPr id="57" name="TextBox 56">
                <a:extLst>
                  <a:ext uri="{FF2B5EF4-FFF2-40B4-BE49-F238E27FC236}">
                    <a16:creationId xmlns:a16="http://schemas.microsoft.com/office/drawing/2014/main" id="{767263DE-6848-4C3D-B187-E4173A7EAF02}"/>
                  </a:ext>
                </a:extLst>
              </p:cNvPr>
              <p:cNvSpPr txBox="1"/>
              <p:nvPr/>
            </p:nvSpPr>
            <p:spPr>
              <a:xfrm>
                <a:off x="11121838" y="2424879"/>
                <a:ext cx="786453" cy="646331"/>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Grocery Receipt Data</a:t>
                </a:r>
              </a:p>
            </p:txBody>
          </p:sp>
          <p:sp>
            <p:nvSpPr>
              <p:cNvPr id="58" name="TextBox 57">
                <a:extLst>
                  <a:ext uri="{FF2B5EF4-FFF2-40B4-BE49-F238E27FC236}">
                    <a16:creationId xmlns:a16="http://schemas.microsoft.com/office/drawing/2014/main" id="{3E9A5DA3-5470-4EE4-9D6C-9967455F479F}"/>
                  </a:ext>
                </a:extLst>
              </p:cNvPr>
              <p:cNvSpPr txBox="1"/>
              <p:nvPr/>
            </p:nvSpPr>
            <p:spPr>
              <a:xfrm>
                <a:off x="11053884" y="3086387"/>
                <a:ext cx="1116504" cy="461665"/>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Medication Data</a:t>
                </a:r>
              </a:p>
            </p:txBody>
          </p:sp>
        </p:grpSp>
      </p:grpSp>
      <p:pic>
        <p:nvPicPr>
          <p:cNvPr id="2050" name="Picture 2" descr="NAMI Logos | NAMI: National Alliance on Mental Illness">
            <a:extLst>
              <a:ext uri="{FF2B5EF4-FFF2-40B4-BE49-F238E27FC236}">
                <a16:creationId xmlns:a16="http://schemas.microsoft.com/office/drawing/2014/main" id="{A83CFA30-E032-4692-81AD-651332BB61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7172" y="5734031"/>
            <a:ext cx="702426" cy="2690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9BF99C2-B50E-4C61-A5AA-29CC001367FB}"/>
              </a:ext>
            </a:extLst>
          </p:cNvPr>
          <p:cNvSpPr txBox="1"/>
          <p:nvPr/>
        </p:nvSpPr>
        <p:spPr>
          <a:xfrm>
            <a:off x="3389330" y="4722116"/>
            <a:ext cx="2076483" cy="553998"/>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Rockwell" panose="02060603020205020403"/>
                <a:ea typeface="+mn-ea"/>
                <a:cs typeface="+mn-cs"/>
              </a:rPr>
              <a:t>Promote Research and Member Engagement More Productive Than Charity Walks</a:t>
            </a:r>
          </a:p>
        </p:txBody>
      </p:sp>
      <p:sp>
        <p:nvSpPr>
          <p:cNvPr id="44" name="Rectangle 43">
            <a:extLst>
              <a:ext uri="{FF2B5EF4-FFF2-40B4-BE49-F238E27FC236}">
                <a16:creationId xmlns:a16="http://schemas.microsoft.com/office/drawing/2014/main" id="{093F270A-62E1-441F-940B-F1BE1A094E73}"/>
              </a:ext>
            </a:extLst>
          </p:cNvPr>
          <p:cNvSpPr/>
          <p:nvPr/>
        </p:nvSpPr>
        <p:spPr>
          <a:xfrm rot="20699870">
            <a:off x="7819882" y="1837818"/>
            <a:ext cx="2942279" cy="461665"/>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International Regulatory Epidemiological Natural Experiments</a:t>
            </a:r>
          </a:p>
        </p:txBody>
      </p:sp>
      <p:pic>
        <p:nvPicPr>
          <p:cNvPr id="4098" name="Picture 2" descr="Digital health is different – why that is important">
            <a:extLst>
              <a:ext uri="{FF2B5EF4-FFF2-40B4-BE49-F238E27FC236}">
                <a16:creationId xmlns:a16="http://schemas.microsoft.com/office/drawing/2014/main" id="{23C99F87-6CCE-4F45-A0F8-93CF0F0E91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6006" y="5670607"/>
            <a:ext cx="836041" cy="834408"/>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153" name="Rectangle 4152">
            <a:extLst>
              <a:ext uri="{FF2B5EF4-FFF2-40B4-BE49-F238E27FC236}">
                <a16:creationId xmlns:a16="http://schemas.microsoft.com/office/drawing/2014/main" id="{BF075CA9-B5F6-4F10-B247-640DEBFD2B7B}"/>
              </a:ext>
            </a:extLst>
          </p:cNvPr>
          <p:cNvSpPr/>
          <p:nvPr/>
        </p:nvSpPr>
        <p:spPr>
          <a:xfrm>
            <a:off x="11075613" y="95993"/>
            <a:ext cx="978389" cy="33962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35" name="Picture 2" descr="Fda - Free food icons">
            <a:extLst>
              <a:ext uri="{FF2B5EF4-FFF2-40B4-BE49-F238E27FC236}">
                <a16:creationId xmlns:a16="http://schemas.microsoft.com/office/drawing/2014/main" id="{FA1997BB-117B-42E2-931C-0ADD488D6E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32767" y="2268501"/>
            <a:ext cx="671385" cy="6713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BCADF52C-E627-44ED-89EC-9A656B8DF8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79385" y="1805195"/>
            <a:ext cx="562376" cy="4246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National Institutes of Health - MEpedia">
            <a:extLst>
              <a:ext uri="{FF2B5EF4-FFF2-40B4-BE49-F238E27FC236}">
                <a16:creationId xmlns:a16="http://schemas.microsoft.com/office/drawing/2014/main" id="{8B87D85A-22EA-4E4A-9004-1C6DB048DB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240491" y="532267"/>
            <a:ext cx="586957" cy="5163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WHO | UNGIS">
            <a:extLst>
              <a:ext uri="{FF2B5EF4-FFF2-40B4-BE49-F238E27FC236}">
                <a16:creationId xmlns:a16="http://schemas.microsoft.com/office/drawing/2014/main" id="{B48FA7A5-6F31-4899-B2A6-75DE8A8728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8480" y="1119123"/>
            <a:ext cx="516335" cy="516335"/>
          </a:xfrm>
          <a:prstGeom prst="ellipse">
            <a:avLst/>
          </a:prstGeom>
          <a:solidFill>
            <a:schemeClr val="bg1"/>
          </a:solidFill>
          <a:ln w="190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122" name="Picture 2" descr="All Of Us Research Program">
            <a:extLst>
              <a:ext uri="{FF2B5EF4-FFF2-40B4-BE49-F238E27FC236}">
                <a16:creationId xmlns:a16="http://schemas.microsoft.com/office/drawing/2014/main" id="{A46D9026-581D-4574-8D4C-6EDE93AB24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77613" y="219640"/>
            <a:ext cx="707359" cy="2505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6F859972-380D-430A-9741-1CE6250C5AC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483776" y="2849857"/>
            <a:ext cx="707359" cy="680528"/>
          </a:xfrm>
          <a:prstGeom prst="rect">
            <a:avLst/>
          </a:prstGeom>
        </p:spPr>
      </p:pic>
      <p:pic>
        <p:nvPicPr>
          <p:cNvPr id="61" name="Picture 2" descr="How to Export Large WordPress Databases and Speed Up the Process •">
            <a:extLst>
              <a:ext uri="{FF2B5EF4-FFF2-40B4-BE49-F238E27FC236}">
                <a16:creationId xmlns:a16="http://schemas.microsoft.com/office/drawing/2014/main" id="{3CF0CAEE-8F75-45D2-9124-5028D78382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01713" y="2989481"/>
            <a:ext cx="1016739" cy="472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Society of America | Official Site | United States">
            <a:extLst>
              <a:ext uri="{FF2B5EF4-FFF2-40B4-BE49-F238E27FC236}">
                <a16:creationId xmlns:a16="http://schemas.microsoft.com/office/drawing/2014/main" id="{6158C234-E238-4099-9E17-E890726374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73843" y="6327274"/>
            <a:ext cx="718946" cy="3408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B99CA-B962-4E82-BE1B-873FA33961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52443">
            <a:off x="4664735" y="6117408"/>
            <a:ext cx="1109566" cy="1668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C9794-CE07-4FFB-B08B-150E50EE19EE}"/>
              </a:ext>
            </a:extLst>
          </p:cNvPr>
          <p:cNvSpPr txBox="1"/>
          <p:nvPr/>
        </p:nvSpPr>
        <p:spPr>
          <a:xfrm>
            <a:off x="5397579" y="3356467"/>
            <a:ext cx="1475538"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Open-Source Decentralized Clinical Trial Platform</a:t>
            </a:r>
          </a:p>
        </p:txBody>
      </p:sp>
      <p:cxnSp>
        <p:nvCxnSpPr>
          <p:cNvPr id="6" name="Straight Arrow Connector 5">
            <a:extLst>
              <a:ext uri="{FF2B5EF4-FFF2-40B4-BE49-F238E27FC236}">
                <a16:creationId xmlns:a16="http://schemas.microsoft.com/office/drawing/2014/main" id="{282AB02C-C06F-4AA7-A8DA-02A762CAEC6D}"/>
              </a:ext>
            </a:extLst>
          </p:cNvPr>
          <p:cNvCxnSpPr>
            <a:cxnSpLocks/>
            <a:endCxn id="4102" idx="2"/>
          </p:cNvCxnSpPr>
          <p:nvPr/>
        </p:nvCxnSpPr>
        <p:spPr>
          <a:xfrm flipV="1">
            <a:off x="1134904" y="3644234"/>
            <a:ext cx="4135089" cy="1407151"/>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F29433A-BBD9-4576-B8A3-9EF9A5EE305B}"/>
              </a:ext>
            </a:extLst>
          </p:cNvPr>
          <p:cNvSpPr txBox="1"/>
          <p:nvPr/>
        </p:nvSpPr>
        <p:spPr>
          <a:xfrm rot="20495956">
            <a:off x="1839647" y="4118139"/>
            <a:ext cx="3112301"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Code, Content and IP Contribution</a:t>
            </a:r>
          </a:p>
        </p:txBody>
      </p:sp>
      <p:cxnSp>
        <p:nvCxnSpPr>
          <p:cNvPr id="49" name="Straight Arrow Connector 48">
            <a:extLst>
              <a:ext uri="{FF2B5EF4-FFF2-40B4-BE49-F238E27FC236}">
                <a16:creationId xmlns:a16="http://schemas.microsoft.com/office/drawing/2014/main" id="{8AE6AC5D-C074-4C19-95B6-DDC58FA97303}"/>
              </a:ext>
            </a:extLst>
          </p:cNvPr>
          <p:cNvCxnSpPr>
            <a:cxnSpLocks/>
            <a:endCxn id="46" idx="6"/>
          </p:cNvCxnSpPr>
          <p:nvPr/>
        </p:nvCxnSpPr>
        <p:spPr>
          <a:xfrm flipH="1">
            <a:off x="1235869" y="4045917"/>
            <a:ext cx="4089083"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Ethereum - Golden Stanley - Trade With Experts">
            <a:extLst>
              <a:ext uri="{FF2B5EF4-FFF2-40B4-BE49-F238E27FC236}">
                <a16:creationId xmlns:a16="http://schemas.microsoft.com/office/drawing/2014/main" id="{9A8331BF-1ED4-4C81-BC21-36747C70C19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59773" y="4845869"/>
            <a:ext cx="653306" cy="653306"/>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D759E04B-767C-4DE5-8D7A-1CB364EE2BBC}"/>
              </a:ext>
            </a:extLst>
          </p:cNvPr>
          <p:cNvSpPr txBox="1"/>
          <p:nvPr/>
        </p:nvSpPr>
        <p:spPr>
          <a:xfrm>
            <a:off x="5675192" y="4956754"/>
            <a:ext cx="1104148"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Promotion of Studies</a:t>
            </a:r>
          </a:p>
        </p:txBody>
      </p:sp>
      <p:sp>
        <p:nvSpPr>
          <p:cNvPr id="68" name="TextBox 67">
            <a:extLst>
              <a:ext uri="{FF2B5EF4-FFF2-40B4-BE49-F238E27FC236}">
                <a16:creationId xmlns:a16="http://schemas.microsoft.com/office/drawing/2014/main" id="{E2312472-DEEF-457A-962B-A2787969F74E}"/>
              </a:ext>
            </a:extLst>
          </p:cNvPr>
          <p:cNvSpPr txBox="1"/>
          <p:nvPr/>
        </p:nvSpPr>
        <p:spPr>
          <a:xfrm rot="520077">
            <a:off x="2012936" y="2746864"/>
            <a:ext cx="2603035" cy="27699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De-identified Data Contribution</a:t>
            </a:r>
          </a:p>
        </p:txBody>
      </p:sp>
      <p:sp>
        <p:nvSpPr>
          <p:cNvPr id="59" name="TextBox 58">
            <a:extLst>
              <a:ext uri="{FF2B5EF4-FFF2-40B4-BE49-F238E27FC236}">
                <a16:creationId xmlns:a16="http://schemas.microsoft.com/office/drawing/2014/main" id="{8D51C954-51B6-4421-86E5-3CA0758B7C4C}"/>
              </a:ext>
            </a:extLst>
          </p:cNvPr>
          <p:cNvSpPr txBox="1"/>
          <p:nvPr/>
        </p:nvSpPr>
        <p:spPr>
          <a:xfrm rot="505352">
            <a:off x="1569512" y="2958631"/>
            <a:ext cx="1373528" cy="93871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Rockwell" panose="02060603020205020403"/>
                <a:ea typeface="+mn-ea"/>
                <a:cs typeface="+mn-cs"/>
              </a:rPr>
              <a:t>Personalized Recommendations for Prevention and Treatment of Disease</a:t>
            </a:r>
          </a:p>
        </p:txBody>
      </p:sp>
      <p:sp>
        <p:nvSpPr>
          <p:cNvPr id="41" name="TextBox 40">
            <a:extLst>
              <a:ext uri="{FF2B5EF4-FFF2-40B4-BE49-F238E27FC236}">
                <a16:creationId xmlns:a16="http://schemas.microsoft.com/office/drawing/2014/main" id="{F88382A0-6246-4F64-957D-713FC1413CDB}"/>
              </a:ext>
            </a:extLst>
          </p:cNvPr>
          <p:cNvSpPr txBox="1"/>
          <p:nvPr/>
        </p:nvSpPr>
        <p:spPr>
          <a:xfrm rot="2010645">
            <a:off x="6911769" y="5084156"/>
            <a:ext cx="1249864" cy="1107996"/>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Rockwell" panose="02060603020205020403"/>
                <a:ea typeface="+mn-ea"/>
                <a:cs typeface="+mn-cs"/>
              </a:rPr>
              <a:t>Reduced Development Costs Through Use of White-Label Use of Platform</a:t>
            </a:r>
          </a:p>
        </p:txBody>
      </p:sp>
      <p:sp>
        <p:nvSpPr>
          <p:cNvPr id="108" name="TextBox 107">
            <a:extLst>
              <a:ext uri="{FF2B5EF4-FFF2-40B4-BE49-F238E27FC236}">
                <a16:creationId xmlns:a16="http://schemas.microsoft.com/office/drawing/2014/main" id="{67FF993C-739B-4FD5-9B0E-B291C4D986CF}"/>
              </a:ext>
            </a:extLst>
          </p:cNvPr>
          <p:cNvSpPr txBox="1"/>
          <p:nvPr/>
        </p:nvSpPr>
        <p:spPr>
          <a:xfrm rot="2070479">
            <a:off x="7706624" y="5091201"/>
            <a:ext cx="1364965" cy="27699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Software or Data</a:t>
            </a:r>
          </a:p>
        </p:txBody>
      </p:sp>
      <p:sp>
        <p:nvSpPr>
          <p:cNvPr id="43" name="TextBox 42">
            <a:extLst>
              <a:ext uri="{FF2B5EF4-FFF2-40B4-BE49-F238E27FC236}">
                <a16:creationId xmlns:a16="http://schemas.microsoft.com/office/drawing/2014/main" id="{2A27814F-6232-40B3-B23B-E5919B7417BA}"/>
              </a:ext>
            </a:extLst>
          </p:cNvPr>
          <p:cNvSpPr txBox="1"/>
          <p:nvPr/>
        </p:nvSpPr>
        <p:spPr>
          <a:xfrm rot="1176768">
            <a:off x="7962647" y="3683006"/>
            <a:ext cx="2124609"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Reduce Healthcare Expenditure by Facilitating Preventative Discoveries</a:t>
            </a:r>
          </a:p>
        </p:txBody>
      </p:sp>
      <p:sp>
        <p:nvSpPr>
          <p:cNvPr id="131" name="TextBox 130">
            <a:extLst>
              <a:ext uri="{FF2B5EF4-FFF2-40B4-BE49-F238E27FC236}">
                <a16:creationId xmlns:a16="http://schemas.microsoft.com/office/drawing/2014/main" id="{50F7BB62-6607-4357-AF1D-0090AADB149C}"/>
              </a:ext>
            </a:extLst>
          </p:cNvPr>
          <p:cNvSpPr txBox="1"/>
          <p:nvPr/>
        </p:nvSpPr>
        <p:spPr>
          <a:xfrm rot="1191499">
            <a:off x="8043705" y="4462335"/>
            <a:ext cx="2074661"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Facilitate De-identified User Data Sharing</a:t>
            </a:r>
          </a:p>
        </p:txBody>
      </p:sp>
      <p:pic>
        <p:nvPicPr>
          <p:cNvPr id="132" name="Picture 4" descr="Ethereum - Golden Stanley - Trade With Experts">
            <a:extLst>
              <a:ext uri="{FF2B5EF4-FFF2-40B4-BE49-F238E27FC236}">
                <a16:creationId xmlns:a16="http://schemas.microsoft.com/office/drawing/2014/main" id="{39295504-E0C8-441A-8C76-0BBF9A80EBB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47034" y="3066970"/>
            <a:ext cx="570238" cy="570238"/>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255A8A4F-819B-42A7-9792-EC32559498AD}"/>
              </a:ext>
            </a:extLst>
          </p:cNvPr>
          <p:cNvSpPr txBox="1"/>
          <p:nvPr/>
        </p:nvSpPr>
        <p:spPr>
          <a:xfrm>
            <a:off x="65136" y="3143669"/>
            <a:ext cx="1219464"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Individuals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6" name="TextBox 135">
            <a:extLst>
              <a:ext uri="{FF2B5EF4-FFF2-40B4-BE49-F238E27FC236}">
                <a16:creationId xmlns:a16="http://schemas.microsoft.com/office/drawing/2014/main" id="{FDCCF366-727A-477B-893D-56E8FDFCB443}"/>
              </a:ext>
            </a:extLst>
          </p:cNvPr>
          <p:cNvSpPr txBox="1"/>
          <p:nvPr/>
        </p:nvSpPr>
        <p:spPr>
          <a:xfrm>
            <a:off x="128198" y="5802959"/>
            <a:ext cx="1357249" cy="738664"/>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Developers and Contributors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7" name="TextBox 136">
            <a:extLst>
              <a:ext uri="{FF2B5EF4-FFF2-40B4-BE49-F238E27FC236}">
                <a16:creationId xmlns:a16="http://schemas.microsoft.com/office/drawing/2014/main" id="{32E82C37-CD3D-45BA-AA43-7D86407D2D3D}"/>
              </a:ext>
            </a:extLst>
          </p:cNvPr>
          <p:cNvSpPr txBox="1"/>
          <p:nvPr/>
        </p:nvSpPr>
        <p:spPr>
          <a:xfrm>
            <a:off x="3494289" y="6398622"/>
            <a:ext cx="1219464"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Non-Profits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8" name="TextBox 137">
            <a:extLst>
              <a:ext uri="{FF2B5EF4-FFF2-40B4-BE49-F238E27FC236}">
                <a16:creationId xmlns:a16="http://schemas.microsoft.com/office/drawing/2014/main" id="{95487045-CFA2-4CEF-98E3-9CC7D02F645D}"/>
              </a:ext>
            </a:extLst>
          </p:cNvPr>
          <p:cNvSpPr txBox="1"/>
          <p:nvPr/>
        </p:nvSpPr>
        <p:spPr>
          <a:xfrm>
            <a:off x="7802181" y="6428111"/>
            <a:ext cx="2432926"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Digital Health Businesses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9" name="TextBox 138">
            <a:extLst>
              <a:ext uri="{FF2B5EF4-FFF2-40B4-BE49-F238E27FC236}">
                <a16:creationId xmlns:a16="http://schemas.microsoft.com/office/drawing/2014/main" id="{0C151E36-F9E6-4E91-9591-FE8F51472E2D}"/>
              </a:ext>
            </a:extLst>
          </p:cNvPr>
          <p:cNvSpPr txBox="1"/>
          <p:nvPr/>
        </p:nvSpPr>
        <p:spPr>
          <a:xfrm>
            <a:off x="10646734" y="6180670"/>
            <a:ext cx="1219464"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Corporate Data Silos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pic>
        <p:nvPicPr>
          <p:cNvPr id="1030" name="Picture 6" descr="money Vector Icons free download in SVG, PNG Format">
            <a:extLst>
              <a:ext uri="{FF2B5EF4-FFF2-40B4-BE49-F238E27FC236}">
                <a16:creationId xmlns:a16="http://schemas.microsoft.com/office/drawing/2014/main" id="{D1AF79F4-422B-4D9D-9006-A2DD2CEB3E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1010" y="489931"/>
            <a:ext cx="782165" cy="7821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armaceutical companies concept icon - stock vector | Crushpixel">
            <a:extLst>
              <a:ext uri="{FF2B5EF4-FFF2-40B4-BE49-F238E27FC236}">
                <a16:creationId xmlns:a16="http://schemas.microsoft.com/office/drawing/2014/main" id="{F2576242-998E-45DC-9EA4-7C9CC24FD1E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5831" t="11933" r="26742" b="40206"/>
          <a:stretch/>
        </p:blipFill>
        <p:spPr bwMode="auto">
          <a:xfrm>
            <a:off x="60746" y="83529"/>
            <a:ext cx="1365563" cy="1378073"/>
          </a:xfrm>
          <a:prstGeom prst="rect">
            <a:avLst/>
          </a:prstGeom>
          <a:noFill/>
          <a:extLst>
            <a:ext uri="{909E8E84-426E-40DD-AFC4-6F175D3DCCD1}">
              <a14:hiddenFill xmlns:a14="http://schemas.microsoft.com/office/drawing/2010/main">
                <a:solidFill>
                  <a:srgbClr val="FFFFFF"/>
                </a:solidFill>
              </a14:hiddenFill>
            </a:ext>
          </a:extLst>
        </p:spPr>
      </p:pic>
      <p:sp>
        <p:nvSpPr>
          <p:cNvPr id="179" name="TextBox 178">
            <a:extLst>
              <a:ext uri="{FF2B5EF4-FFF2-40B4-BE49-F238E27FC236}">
                <a16:creationId xmlns:a16="http://schemas.microsoft.com/office/drawing/2014/main" id="{6D541A19-68C4-434B-B227-9A50B7F63DA2}"/>
              </a:ext>
            </a:extLst>
          </p:cNvPr>
          <p:cNvSpPr txBox="1"/>
          <p:nvPr/>
        </p:nvSpPr>
        <p:spPr>
          <a:xfrm>
            <a:off x="110818" y="1281975"/>
            <a:ext cx="1219464"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Drug Companies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180" name="Straight Arrow Connector 179">
            <a:extLst>
              <a:ext uri="{FF2B5EF4-FFF2-40B4-BE49-F238E27FC236}">
                <a16:creationId xmlns:a16="http://schemas.microsoft.com/office/drawing/2014/main" id="{B83FFC76-5F75-4410-BF31-31C811A908EE}"/>
              </a:ext>
            </a:extLst>
          </p:cNvPr>
          <p:cNvCxnSpPr>
            <a:cxnSpLocks/>
          </p:cNvCxnSpPr>
          <p:nvPr/>
        </p:nvCxnSpPr>
        <p:spPr>
          <a:xfrm>
            <a:off x="1224406" y="1075779"/>
            <a:ext cx="4201511" cy="199952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2" name="Picture 6" descr="money Vector Icons free download in SVG, PNG Format">
            <a:extLst>
              <a:ext uri="{FF2B5EF4-FFF2-40B4-BE49-F238E27FC236}">
                <a16:creationId xmlns:a16="http://schemas.microsoft.com/office/drawing/2014/main" id="{6795059E-34EC-4C89-903B-D33BE181AC7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82565" y="4170731"/>
            <a:ext cx="607057" cy="607057"/>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money Vector Icons free download in SVG, PNG Format">
            <a:extLst>
              <a:ext uri="{FF2B5EF4-FFF2-40B4-BE49-F238E27FC236}">
                <a16:creationId xmlns:a16="http://schemas.microsoft.com/office/drawing/2014/main" id="{FEF8116D-7FBA-4774-9A57-7CBA16E8722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95701" y="1380101"/>
            <a:ext cx="761210" cy="761210"/>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Straight Arrow Connector 183">
            <a:extLst>
              <a:ext uri="{FF2B5EF4-FFF2-40B4-BE49-F238E27FC236}">
                <a16:creationId xmlns:a16="http://schemas.microsoft.com/office/drawing/2014/main" id="{A5C3AF29-C65B-45C6-996D-FFE0363B0565}"/>
              </a:ext>
            </a:extLst>
          </p:cNvPr>
          <p:cNvCxnSpPr>
            <a:cxnSpLocks/>
          </p:cNvCxnSpPr>
          <p:nvPr/>
        </p:nvCxnSpPr>
        <p:spPr>
          <a:xfrm flipH="1" flipV="1">
            <a:off x="1336685" y="708109"/>
            <a:ext cx="4344651" cy="2207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D841453B-386D-4231-B395-E613645583E9}"/>
              </a:ext>
            </a:extLst>
          </p:cNvPr>
          <p:cNvSpPr txBox="1"/>
          <p:nvPr/>
        </p:nvSpPr>
        <p:spPr>
          <a:xfrm rot="1636227">
            <a:off x="1791612" y="897461"/>
            <a:ext cx="2291694"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Reduced R&amp;D Costs Through Decentralized Clinical Trial Platform</a:t>
            </a:r>
          </a:p>
        </p:txBody>
      </p:sp>
      <p:sp>
        <p:nvSpPr>
          <p:cNvPr id="106" name="Rectangle 105">
            <a:extLst>
              <a:ext uri="{FF2B5EF4-FFF2-40B4-BE49-F238E27FC236}">
                <a16:creationId xmlns:a16="http://schemas.microsoft.com/office/drawing/2014/main" id="{466DD9E9-2B89-4693-8542-8270BC533746}"/>
              </a:ext>
            </a:extLst>
          </p:cNvPr>
          <p:cNvSpPr/>
          <p:nvPr/>
        </p:nvSpPr>
        <p:spPr>
          <a:xfrm>
            <a:off x="2705540" y="26488"/>
            <a:ext cx="7452681" cy="1323439"/>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4000">
                <a:latin typeface="Abadi" panose="020B0604020104020204" pitchFamily="34" charset="0"/>
              </a:rPr>
              <a:t>How to Incentivize Collaboration </a:t>
            </a:r>
          </a:p>
          <a:p>
            <a:pPr algn="ctr"/>
            <a:r>
              <a:rPr lang="en-US" sz="4000">
                <a:latin typeface="Abadi" panose="020B0604020104020204" pitchFamily="34" charset="0"/>
              </a:rPr>
              <a:t>and Data Sharing</a:t>
            </a:r>
          </a:p>
        </p:txBody>
      </p:sp>
      <p:sp>
        <p:nvSpPr>
          <p:cNvPr id="74" name="TextBox 73">
            <a:extLst>
              <a:ext uri="{FF2B5EF4-FFF2-40B4-BE49-F238E27FC236}">
                <a16:creationId xmlns:a16="http://schemas.microsoft.com/office/drawing/2014/main" id="{55B0E747-E835-4AE8-8D45-42A26C8E3FDC}"/>
              </a:ext>
            </a:extLst>
          </p:cNvPr>
          <p:cNvSpPr txBox="1"/>
          <p:nvPr/>
        </p:nvSpPr>
        <p:spPr>
          <a:xfrm>
            <a:off x="10810092" y="3300035"/>
            <a:ext cx="1338113"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Government</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75" name="TextBox 74">
            <a:extLst>
              <a:ext uri="{FF2B5EF4-FFF2-40B4-BE49-F238E27FC236}">
                <a16:creationId xmlns:a16="http://schemas.microsoft.com/office/drawing/2014/main" id="{FD15B84B-4FAD-47D1-8710-8621D879A108}"/>
              </a:ext>
            </a:extLst>
          </p:cNvPr>
          <p:cNvSpPr txBox="1"/>
          <p:nvPr/>
        </p:nvSpPr>
        <p:spPr>
          <a:xfrm>
            <a:off x="1644090" y="5380446"/>
            <a:ext cx="1000698"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Ongoing Royalties from NFT</a:t>
            </a:r>
          </a:p>
        </p:txBody>
      </p:sp>
      <p:sp>
        <p:nvSpPr>
          <p:cNvPr id="76" name="TextBox 75">
            <a:extLst>
              <a:ext uri="{FF2B5EF4-FFF2-40B4-BE49-F238E27FC236}">
                <a16:creationId xmlns:a16="http://schemas.microsoft.com/office/drawing/2014/main" id="{727DC84F-F194-4318-B83B-E6A4F25BCFEA}"/>
              </a:ext>
            </a:extLst>
          </p:cNvPr>
          <p:cNvSpPr txBox="1"/>
          <p:nvPr/>
        </p:nvSpPr>
        <p:spPr>
          <a:xfrm>
            <a:off x="3388719" y="3469483"/>
            <a:ext cx="1288065" cy="215444"/>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Rockwell" panose="02060603020205020403"/>
                <a:ea typeface="+mn-ea"/>
                <a:cs typeface="+mn-cs"/>
              </a:rPr>
              <a:t>Ongoing NFT  Royalties</a:t>
            </a:r>
          </a:p>
        </p:txBody>
      </p:sp>
      <p:sp>
        <p:nvSpPr>
          <p:cNvPr id="78" name="TextBox 77">
            <a:extLst>
              <a:ext uri="{FF2B5EF4-FFF2-40B4-BE49-F238E27FC236}">
                <a16:creationId xmlns:a16="http://schemas.microsoft.com/office/drawing/2014/main" id="{260A8E3F-2603-4CB4-AA30-71569817232C}"/>
              </a:ext>
            </a:extLst>
          </p:cNvPr>
          <p:cNvSpPr txBox="1"/>
          <p:nvPr/>
        </p:nvSpPr>
        <p:spPr>
          <a:xfrm rot="1636227">
            <a:off x="3972621" y="2058706"/>
            <a:ext cx="1669134" cy="461665"/>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Deidentified Data for Drug Discovery</a:t>
            </a:r>
          </a:p>
        </p:txBody>
      </p:sp>
      <p:sp>
        <p:nvSpPr>
          <p:cNvPr id="7" name="TextBox 6">
            <a:extLst>
              <a:ext uri="{FF2B5EF4-FFF2-40B4-BE49-F238E27FC236}">
                <a16:creationId xmlns:a16="http://schemas.microsoft.com/office/drawing/2014/main" id="{DE2B807E-6DC6-451D-A8C4-616A6A2A9D75}"/>
              </a:ext>
            </a:extLst>
          </p:cNvPr>
          <p:cNvSpPr txBox="1"/>
          <p:nvPr/>
        </p:nvSpPr>
        <p:spPr>
          <a:xfrm>
            <a:off x="9601119" y="1098066"/>
            <a:ext cx="820048"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Rockwell" panose="02060603020205020403"/>
                <a:ea typeface="+mn-ea"/>
                <a:cs typeface="+mn-cs"/>
              </a:rPr>
              <a:t>Grants</a:t>
            </a:r>
          </a:p>
        </p:txBody>
      </p:sp>
      <p:sp>
        <p:nvSpPr>
          <p:cNvPr id="80" name="TextBox 79">
            <a:extLst>
              <a:ext uri="{FF2B5EF4-FFF2-40B4-BE49-F238E27FC236}">
                <a16:creationId xmlns:a16="http://schemas.microsoft.com/office/drawing/2014/main" id="{D680AAB1-7A44-41C4-9304-220DFB10287B}"/>
              </a:ext>
            </a:extLst>
          </p:cNvPr>
          <p:cNvSpPr txBox="1"/>
          <p:nvPr/>
        </p:nvSpPr>
        <p:spPr>
          <a:xfrm>
            <a:off x="10966878" y="5341294"/>
            <a:ext cx="996193"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EHR</a:t>
            </a:r>
          </a:p>
        </p:txBody>
      </p:sp>
    </p:spTree>
    <p:custDataLst>
      <p:tags r:id="rId1"/>
    </p:custDataLst>
    <p:extLst>
      <p:ext uri="{BB962C8B-B14F-4D97-AF65-F5344CB8AC3E}">
        <p14:creationId xmlns:p14="http://schemas.microsoft.com/office/powerpoint/2010/main" val="2939477382"/>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 y="0"/>
            <a:ext cx="12179509" cy="6858000"/>
          </a:xfrm>
          <a:prstGeom prst="rect">
            <a:avLst/>
          </a:prstGeom>
        </p:spPr>
      </p:pic>
      <p:sp>
        <p:nvSpPr>
          <p:cNvPr id="5" name="Rectangle 4"/>
          <p:cNvSpPr/>
          <p:nvPr/>
        </p:nvSpPr>
        <p:spPr>
          <a:xfrm>
            <a:off x="132347" y="851867"/>
            <a:ext cx="11927306" cy="993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solidFill>
                  <a:schemeClr val="bg1"/>
                </a:solidFill>
                <a:latin typeface="Nexa Bold" panose="02000000000000000000" pitchFamily="50" charset="0"/>
              </a:rPr>
              <a:t>Total Addressable Market</a:t>
            </a:r>
          </a:p>
        </p:txBody>
      </p:sp>
      <p:sp>
        <p:nvSpPr>
          <p:cNvPr id="3" name="TextBox 2"/>
          <p:cNvSpPr txBox="1"/>
          <p:nvPr/>
        </p:nvSpPr>
        <p:spPr>
          <a:xfrm>
            <a:off x="761999" y="3607381"/>
            <a:ext cx="10668000" cy="1015663"/>
          </a:xfrm>
          <a:prstGeom prst="rect">
            <a:avLst/>
          </a:prstGeom>
          <a:noFill/>
        </p:spPr>
        <p:txBody>
          <a:bodyPr wrap="square" rtlCol="0">
            <a:spAutoFit/>
          </a:bodyPr>
          <a:lstStyle/>
          <a:p>
            <a:pPr algn="ctr"/>
            <a:r>
              <a:rPr lang="en-US" sz="6000">
                <a:solidFill>
                  <a:srgbClr val="EAEAEA"/>
                </a:solidFill>
                <a:latin typeface="Nexa Light" panose="02000000000000000000" pitchFamily="50" charset="0"/>
              </a:rPr>
              <a:t>x $3 /user/year</a:t>
            </a:r>
          </a:p>
        </p:txBody>
      </p:sp>
      <p:sp>
        <p:nvSpPr>
          <p:cNvPr id="7" name="TextBox 6"/>
          <p:cNvSpPr txBox="1"/>
          <p:nvPr/>
        </p:nvSpPr>
        <p:spPr>
          <a:xfrm>
            <a:off x="946770" y="2603058"/>
            <a:ext cx="10187621" cy="707886"/>
          </a:xfrm>
          <a:prstGeom prst="rect">
            <a:avLst/>
          </a:prstGeom>
          <a:noFill/>
        </p:spPr>
        <p:txBody>
          <a:bodyPr wrap="square" rtlCol="0">
            <a:spAutoFit/>
          </a:bodyPr>
          <a:lstStyle/>
          <a:p>
            <a:pPr algn="ctr"/>
            <a:r>
              <a:rPr lang="en-US" sz="4000">
                <a:solidFill>
                  <a:srgbClr val="EAEAEA"/>
                </a:solidFill>
                <a:latin typeface="Nexa Light" panose="02000000000000000000" pitchFamily="50" charset="0"/>
              </a:rPr>
              <a:t>613 Million People Track a Health Indicator</a:t>
            </a:r>
          </a:p>
        </p:txBody>
      </p:sp>
      <p:sp>
        <p:nvSpPr>
          <p:cNvPr id="8" name="TextBox 7"/>
          <p:cNvSpPr txBox="1"/>
          <p:nvPr/>
        </p:nvSpPr>
        <p:spPr>
          <a:xfrm>
            <a:off x="1216303" y="4919481"/>
            <a:ext cx="9472709" cy="1200329"/>
          </a:xfrm>
          <a:prstGeom prst="rect">
            <a:avLst/>
          </a:prstGeom>
          <a:noFill/>
        </p:spPr>
        <p:txBody>
          <a:bodyPr wrap="square" rtlCol="0">
            <a:spAutoFit/>
          </a:bodyPr>
          <a:lstStyle/>
          <a:p>
            <a:pPr algn="ctr"/>
            <a:r>
              <a:rPr lang="en-US" sz="7200">
                <a:solidFill>
                  <a:srgbClr val="EAEAEA"/>
                </a:solidFill>
                <a:latin typeface="Nexa Light" panose="02000000000000000000" pitchFamily="50" charset="0"/>
              </a:rPr>
              <a:t>= $1.8 Billion TAM</a:t>
            </a:r>
          </a:p>
        </p:txBody>
      </p:sp>
    </p:spTree>
    <p:extLst>
      <p:ext uri="{BB962C8B-B14F-4D97-AF65-F5344CB8AC3E}">
        <p14:creationId xmlns:p14="http://schemas.microsoft.com/office/powerpoint/2010/main" val="3885861221"/>
      </p:ext>
    </p:extLst>
  </p:cSld>
  <p:clrMapOvr>
    <a:masterClrMapping/>
  </p:clrMapOvr>
  <mc:AlternateContent xmlns:mc="http://schemas.openxmlformats.org/markup-compatibility/2006" xmlns:p14="http://schemas.microsoft.com/office/powerpoint/2010/main">
    <mc:Choice Requires="p14">
      <p:transition spd="slow" p14:dur="2000" advTm="52804"/>
    </mc:Choice>
    <mc:Fallback xmlns="">
      <p:transition spd="slow" advTm="5280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2" name="Rectangle 1"/>
          <p:cNvSpPr/>
          <p:nvPr/>
        </p:nvSpPr>
        <p:spPr>
          <a:xfrm>
            <a:off x="709963" y="934030"/>
            <a:ext cx="10743802" cy="830997"/>
          </a:xfrm>
          <a:prstGeom prst="rect">
            <a:avLst/>
          </a:prstGeom>
        </p:spPr>
        <p:txBody>
          <a:bodyPr wrap="square" lIns="91440" tIns="45720" rIns="91440" bIns="45720" anchor="t">
            <a:spAutoFit/>
          </a:bodyPr>
          <a:lstStyle/>
          <a:p>
            <a:pPr algn="ctr"/>
            <a:r>
              <a:rPr lang="en" sz="4800">
                <a:solidFill>
                  <a:schemeClr val="bg1"/>
                </a:solidFill>
                <a:latin typeface="Nexa Light"/>
              </a:rPr>
              <a:t>CLOSED-SOURCE ALTERNATIVES</a:t>
            </a:r>
            <a:endParaRPr lang="en-US" sz="4800">
              <a:solidFill>
                <a:schemeClr val="bg1"/>
              </a:solidFill>
            </a:endParaRPr>
          </a:p>
        </p:txBody>
      </p:sp>
      <p:grpSp>
        <p:nvGrpSpPr>
          <p:cNvPr id="16" name="Group 15"/>
          <p:cNvGrpSpPr/>
          <p:nvPr/>
        </p:nvGrpSpPr>
        <p:grpSpPr>
          <a:xfrm>
            <a:off x="1144635" y="2575586"/>
            <a:ext cx="9728403" cy="2598877"/>
            <a:chOff x="2089910" y="2435520"/>
            <a:chExt cx="14219371" cy="3078732"/>
          </a:xfrm>
        </p:grpSpPr>
        <p:graphicFrame>
          <p:nvGraphicFramePr>
            <p:cNvPr id="17" name="Shape 112"/>
            <p:cNvGraphicFramePr/>
            <p:nvPr>
              <p:extLst>
                <p:ext uri="{D42A27DB-BD31-4B8C-83A1-F6EECF244321}">
                  <p14:modId xmlns:p14="http://schemas.microsoft.com/office/powerpoint/2010/main" val="1773014680"/>
                </p:ext>
              </p:extLst>
            </p:nvPr>
          </p:nvGraphicFramePr>
          <p:xfrm>
            <a:off x="2089910" y="2435520"/>
            <a:ext cx="14219371" cy="3078732"/>
          </p:xfrm>
          <a:graphic>
            <a:graphicData uri="http://schemas.openxmlformats.org/drawingml/2006/table">
              <a:tbl>
                <a:tblPr>
                  <a:noFill/>
                </a:tblPr>
                <a:tblGrid>
                  <a:gridCol w="2261756">
                    <a:extLst>
                      <a:ext uri="{9D8B030D-6E8A-4147-A177-3AD203B41FA5}">
                        <a16:colId xmlns:a16="http://schemas.microsoft.com/office/drawing/2014/main" val="20000"/>
                      </a:ext>
                    </a:extLst>
                  </a:gridCol>
                  <a:gridCol w="1210220">
                    <a:extLst>
                      <a:ext uri="{9D8B030D-6E8A-4147-A177-3AD203B41FA5}">
                        <a16:colId xmlns:a16="http://schemas.microsoft.com/office/drawing/2014/main" val="20001"/>
                      </a:ext>
                    </a:extLst>
                  </a:gridCol>
                  <a:gridCol w="1545372">
                    <a:extLst>
                      <a:ext uri="{9D8B030D-6E8A-4147-A177-3AD203B41FA5}">
                        <a16:colId xmlns:a16="http://schemas.microsoft.com/office/drawing/2014/main" val="20002"/>
                      </a:ext>
                    </a:extLst>
                  </a:gridCol>
                  <a:gridCol w="1612232">
                    <a:extLst>
                      <a:ext uri="{9D8B030D-6E8A-4147-A177-3AD203B41FA5}">
                        <a16:colId xmlns:a16="http://schemas.microsoft.com/office/drawing/2014/main" val="20003"/>
                      </a:ext>
                    </a:extLst>
                  </a:gridCol>
                  <a:gridCol w="1756611">
                    <a:extLst>
                      <a:ext uri="{9D8B030D-6E8A-4147-A177-3AD203B41FA5}">
                        <a16:colId xmlns:a16="http://schemas.microsoft.com/office/drawing/2014/main" val="20004"/>
                      </a:ext>
                    </a:extLst>
                  </a:gridCol>
                  <a:gridCol w="1342212">
                    <a:extLst>
                      <a:ext uri="{9D8B030D-6E8A-4147-A177-3AD203B41FA5}">
                        <a16:colId xmlns:a16="http://schemas.microsoft.com/office/drawing/2014/main" val="20005"/>
                      </a:ext>
                    </a:extLst>
                  </a:gridCol>
                </a:tblGrid>
                <a:tr h="1028153">
                  <a:tc>
                    <a:txBody>
                      <a:bodyPr/>
                      <a:lstStyle/>
                      <a:p>
                        <a:pPr lvl="0" algn="ctr" rtl="0">
                          <a:spcBef>
                            <a:spcPts val="0"/>
                          </a:spcBef>
                          <a:buNone/>
                        </a:pPr>
                        <a:r>
                          <a:rPr lang="en" sz="1900" b="1">
                            <a:solidFill>
                              <a:srgbClr val="FFFFFF"/>
                            </a:solidFill>
                            <a:latin typeface="News Cycle"/>
                            <a:ea typeface="News Cycle"/>
                            <a:cs typeface="News Cycle"/>
                            <a:sym typeface="News Cycle"/>
                          </a:rPr>
                          <a:t>Company</a:t>
                        </a:r>
                      </a:p>
                    </a:txBody>
                    <a:tcPr marL="121900" marR="121900" marT="121900" marB="121900" anchor="ctr">
                      <a:solidFill>
                        <a:srgbClr val="66666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b="0">
                            <a:solidFill>
                              <a:srgbClr val="FFFFFF"/>
                            </a:solidFill>
                            <a:latin typeface="Calibri Light"/>
                            <a:ea typeface="News Cycle"/>
                            <a:cs typeface="News Cycle"/>
                            <a:sym typeface="News Cycle"/>
                          </a:rPr>
                          <a:t>Price</a:t>
                        </a:r>
                        <a:r>
                          <a:rPr lang="en-US" sz="1900" b="0" baseline="0">
                            <a:solidFill>
                              <a:srgbClr val="FFFFFF"/>
                            </a:solidFill>
                            <a:latin typeface="Calibri Light"/>
                            <a:ea typeface="News Cycle"/>
                            <a:cs typeface="News Cycle"/>
                            <a:sym typeface="News Cycle"/>
                          </a:rPr>
                          <a:t> per </a:t>
                        </a:r>
                        <a:r>
                          <a:rPr lang="en-US" sz="1900" b="0">
                            <a:solidFill>
                              <a:srgbClr val="FFFFFF"/>
                            </a:solidFill>
                            <a:latin typeface="Calibri Light"/>
                            <a:ea typeface="News Cycle"/>
                            <a:cs typeface="News Cycle"/>
                            <a:sym typeface="News Cycle"/>
                          </a:rPr>
                          <a:t>user </a:t>
                        </a:r>
                        <a:r>
                          <a:rPr lang="en-US" sz="1900" b="0" baseline="0">
                            <a:solidFill>
                              <a:srgbClr val="FFFFFF"/>
                            </a:solidFill>
                            <a:latin typeface="Calibri Light"/>
                            <a:ea typeface="News Cycle"/>
                            <a:cs typeface="News Cycle"/>
                            <a:sym typeface="News Cycle"/>
                          </a:rPr>
                          <a:t>per year</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Data</a:t>
                        </a:r>
                        <a:r>
                          <a:rPr lang="en-US" sz="1900" b="0" baseline="0">
                            <a:solidFill>
                              <a:srgbClr val="FFFFFF"/>
                            </a:solidFill>
                            <a:latin typeface="Calibri Light"/>
                            <a:ea typeface="News Cycle"/>
                            <a:cs typeface="News Cycle"/>
                            <a:sym typeface="News Cycle"/>
                          </a:rPr>
                          <a:t> Aggregation</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Open-Source</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Plugin</a:t>
                        </a:r>
                      </a:p>
                      <a:p>
                        <a:pPr lvl="0" algn="ctr" rtl="0">
                          <a:spcBef>
                            <a:spcPts val="0"/>
                          </a:spcBef>
                          <a:buNone/>
                        </a:pPr>
                        <a:r>
                          <a:rPr lang="en-US" sz="1900" b="0">
                            <a:solidFill>
                              <a:srgbClr val="FFFFFF"/>
                            </a:solidFill>
                            <a:latin typeface="Calibri Light"/>
                            <a:ea typeface="News Cycle"/>
                            <a:cs typeface="News Cycle"/>
                            <a:sym typeface="News Cycle"/>
                          </a:rPr>
                          <a:t>Marketplace</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Research</a:t>
                        </a:r>
                        <a:r>
                          <a:rPr lang="en-US" sz="1900" b="0" baseline="0">
                            <a:solidFill>
                              <a:srgbClr val="FFFFFF"/>
                            </a:solidFill>
                            <a:latin typeface="Calibri Light"/>
                            <a:ea typeface="News Cycle"/>
                            <a:cs typeface="News Cycle"/>
                            <a:sym typeface="News Cycle"/>
                          </a:rPr>
                          <a:t> Platform</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extLst>
                    <a:ext uri="{0D108BD9-81ED-4DB2-BD59-A6C34878D82A}">
                      <a16:rowId xmlns:a16="http://schemas.microsoft.com/office/drawing/2014/main" val="10000"/>
                    </a:ext>
                  </a:extLst>
                </a:tr>
                <a:tr h="502814">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$5</a:t>
                        </a:r>
                        <a:endParaRPr lang="en" sz="2400">
                          <a:solidFill>
                            <a:srgbClr val="666666"/>
                          </a:solidFill>
                        </a:endParaRP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CC4125"/>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extLst>
                    <a:ext uri="{0D108BD9-81ED-4DB2-BD59-A6C34878D82A}">
                      <a16:rowId xmlns:a16="http://schemas.microsoft.com/office/drawing/2014/main" val="10004"/>
                    </a:ext>
                  </a:extLst>
                </a:tr>
                <a:tr h="567023">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FFFFFF"/>
                      </a:solidFill>
                    </a:tcPr>
                  </a:tc>
                  <a:tc>
                    <a:txBody>
                      <a:bodyPr/>
                      <a:lstStyle/>
                      <a:p>
                        <a:pPr lvl="0" algn="ctr" rtl="0">
                          <a:spcBef>
                            <a:spcPts val="0"/>
                          </a:spcBef>
                          <a:buNone/>
                        </a:pPr>
                        <a:r>
                          <a:rPr lang="en-US" sz="2400">
                            <a:solidFill>
                              <a:srgbClr val="666666"/>
                            </a:solidFill>
                          </a:rPr>
                          <a:t>$4</a:t>
                        </a:r>
                        <a:endParaRPr lang="en" sz="2400">
                          <a:solidFill>
                            <a:srgbClr val="666666"/>
                          </a:solidFill>
                        </a:endParaRPr>
                      </a:p>
                    </a:txBody>
                    <a:tcPr marL="38100" marR="38100" marT="25400" marB="25400" anchor="ctr">
                      <a:solidFill>
                        <a:srgbClr val="FFFFF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endParaRPr lang="en" sz="2400">
                          <a:solidFill>
                            <a:srgbClr val="6AA84F"/>
                          </a:solidFill>
                        </a:endParaRP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FFFFFF"/>
                      </a:solidFill>
                    </a:tcPr>
                  </a:tc>
                  <a:extLst>
                    <a:ext uri="{0D108BD9-81ED-4DB2-BD59-A6C34878D82A}">
                      <a16:rowId xmlns:a16="http://schemas.microsoft.com/office/drawing/2014/main" val="10005"/>
                    </a:ext>
                  </a:extLst>
                </a:tr>
                <a:tr h="403100">
                  <a:tc>
                    <a:txBody>
                      <a:bodyPr/>
                      <a:lstStyle/>
                      <a:p>
                        <a:pPr lvl="0" algn="ctr">
                          <a:spcBef>
                            <a:spcPts val="0"/>
                          </a:spcBef>
                          <a:buNone/>
                        </a:pPr>
                        <a:r>
                          <a:rPr lang="en-US" sz="1900" b="1" spc="600">
                            <a:latin typeface="Agency FB"/>
                          </a:rPr>
                          <a:t>CureDAO</a:t>
                        </a:r>
                        <a:endParaRPr b="1" spc="600">
                          <a:latin typeface="Agency FB"/>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$3</a:t>
                        </a:r>
                        <a:endParaRPr lang="en" sz="2400">
                          <a:solidFill>
                            <a:srgbClr val="666666"/>
                          </a:solidFill>
                        </a:endParaRP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extLst>
                    <a:ext uri="{0D108BD9-81ED-4DB2-BD59-A6C34878D82A}">
                      <a16:rowId xmlns:a16="http://schemas.microsoft.com/office/drawing/2014/main" val="10006"/>
                    </a:ext>
                  </a:extLst>
                </a:tr>
              </a:tbl>
            </a:graphicData>
          </a:graphic>
        </p:graphicFrame>
        <p:pic>
          <p:nvPicPr>
            <p:cNvPr id="31" name="Picture 30" descr="validic-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721" y="4465740"/>
              <a:ext cx="2458453" cy="418079"/>
            </a:xfrm>
            <a:prstGeom prst="rect">
              <a:avLst/>
            </a:prstGeom>
          </p:spPr>
        </p:pic>
        <p:pic>
          <p:nvPicPr>
            <p:cNvPr id="32" name="Picture 31" descr="human_api_logo.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7721" y="3854435"/>
              <a:ext cx="2059620" cy="398952"/>
            </a:xfrm>
            <a:prstGeom prst="rect">
              <a:avLst/>
            </a:prstGeom>
          </p:spPr>
        </p:pic>
      </p:grpSp>
    </p:spTree>
    <p:extLst>
      <p:ext uri="{BB962C8B-B14F-4D97-AF65-F5344CB8AC3E}">
        <p14:creationId xmlns:p14="http://schemas.microsoft.com/office/powerpoint/2010/main" val="3136456761"/>
      </p:ext>
    </p:extLst>
  </p:cSld>
  <p:clrMapOvr>
    <a:masterClrMapping/>
  </p:clrMapOvr>
  <mc:AlternateContent xmlns:mc="http://schemas.openxmlformats.org/markup-compatibility/2006" xmlns:p14="http://schemas.microsoft.com/office/powerpoint/2010/main">
    <mc:Choice Requires="p14">
      <p:transition spd="slow" p14:dur="2000" advTm="43348"/>
    </mc:Choice>
    <mc:Fallback xmlns="">
      <p:transition spd="slow" advTm="4334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0"/>
            <a:ext cx="12192000" cy="6850439"/>
          </a:xfrm>
          <a:prstGeom prst="rect">
            <a:avLst/>
          </a:prstGeom>
        </p:spPr>
      </p:pic>
      <p:sp>
        <p:nvSpPr>
          <p:cNvPr id="5" name="Shape 111"/>
          <p:cNvSpPr txBox="1">
            <a:spLocks/>
          </p:cNvSpPr>
          <p:nvPr/>
        </p:nvSpPr>
        <p:spPr>
          <a:xfrm>
            <a:off x="3341076" y="1177913"/>
            <a:ext cx="5731671" cy="797999"/>
          </a:xfrm>
          <a:prstGeom prst="rect">
            <a:avLst/>
          </a:prstGeom>
          <a:noFill/>
          <a:ln>
            <a:noFill/>
          </a:ln>
        </p:spPr>
        <p:txBody>
          <a:bodyPr lIns="121748" tIns="121748" rIns="121748" bIns="121748" anchor="b"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1"/>
              </a:buClr>
              <a:buSzPct val="100000"/>
              <a:buFont typeface="News Cycle"/>
              <a:buAutoNum type="arabicPeriod"/>
              <a:defRPr sz="6400" b="1" i="0" u="none" strike="noStrike" cap="none" baseline="0">
                <a:solidFill>
                  <a:srgbClr val="434343"/>
                </a:solidFill>
                <a:latin typeface="News Cycle"/>
                <a:ea typeface="News Cycle"/>
                <a:cs typeface="News Cycle"/>
                <a:sym typeface="News Cycle"/>
                <a:rtl val="0"/>
              </a:defRPr>
            </a:lvl1pPr>
            <a:lvl2pPr marR="0" algn="l" rtl="0">
              <a:lnSpc>
                <a:spcPct val="100000"/>
              </a:lnSpc>
              <a:spcBef>
                <a:spcPts val="0"/>
              </a:spcBef>
              <a:spcAft>
                <a:spcPts val="0"/>
              </a:spcAft>
              <a:buClr>
                <a:schemeClr val="dk1"/>
              </a:buClr>
              <a:buSzPct val="100000"/>
              <a:buAutoNum type="arabicPeriod"/>
              <a:defRPr sz="3600" b="1" i="0" u="none" strike="noStrike" cap="none" baseline="0">
                <a:solidFill>
                  <a:schemeClr val="dk1"/>
                </a:solidFill>
                <a:latin typeface="Arial"/>
                <a:ea typeface="Arial"/>
                <a:cs typeface="Arial"/>
                <a:sym typeface="Arial"/>
                <a:rtl val="0"/>
              </a:defRPr>
            </a:lvl2pPr>
            <a:lvl3pPr rtl="0">
              <a:spcBef>
                <a:spcPts val="0"/>
              </a:spcBef>
              <a:buClr>
                <a:schemeClr val="dk1"/>
              </a:buClr>
              <a:buSzPct val="100000"/>
              <a:buAutoNum type="arabicPeriod"/>
              <a:defRPr sz="3600" b="1">
                <a:solidFill>
                  <a:schemeClr val="dk1"/>
                </a:solidFill>
              </a:defRPr>
            </a:lvl3pPr>
            <a:lvl4pPr rtl="0">
              <a:spcBef>
                <a:spcPts val="0"/>
              </a:spcBef>
              <a:buClr>
                <a:schemeClr val="dk1"/>
              </a:buClr>
              <a:buSzPct val="100000"/>
              <a:buAutoNum type="arabicPeriod"/>
              <a:defRPr sz="3600" b="1">
                <a:solidFill>
                  <a:schemeClr val="dk1"/>
                </a:solidFill>
              </a:defRPr>
            </a:lvl4pPr>
            <a:lvl5pPr rtl="0">
              <a:spcBef>
                <a:spcPts val="0"/>
              </a:spcBef>
              <a:buClr>
                <a:schemeClr val="dk1"/>
              </a:buClr>
              <a:buSzPct val="100000"/>
              <a:buAutoNum type="arabicPeriod"/>
              <a:defRPr sz="3600" b="1">
                <a:solidFill>
                  <a:schemeClr val="dk1"/>
                </a:solidFill>
              </a:defRPr>
            </a:lvl5pPr>
            <a:lvl6pPr rtl="0">
              <a:spcBef>
                <a:spcPts val="0"/>
              </a:spcBef>
              <a:buClr>
                <a:schemeClr val="dk1"/>
              </a:buClr>
              <a:buSzPct val="100000"/>
              <a:buAutoNum type="arabicPeriod"/>
              <a:defRPr sz="3600" b="1">
                <a:solidFill>
                  <a:schemeClr val="dk1"/>
                </a:solidFill>
              </a:defRPr>
            </a:lvl6pPr>
            <a:lvl7pPr rtl="0">
              <a:spcBef>
                <a:spcPts val="0"/>
              </a:spcBef>
              <a:buClr>
                <a:schemeClr val="dk1"/>
              </a:buClr>
              <a:buSzPct val="100000"/>
              <a:buAutoNum type="arabicPeriod"/>
              <a:defRPr sz="3600" b="1">
                <a:solidFill>
                  <a:schemeClr val="dk1"/>
                </a:solidFill>
              </a:defRPr>
            </a:lvl7pPr>
            <a:lvl8pPr rtl="0">
              <a:spcBef>
                <a:spcPts val="0"/>
              </a:spcBef>
              <a:buClr>
                <a:schemeClr val="dk1"/>
              </a:buClr>
              <a:buSzPct val="100000"/>
              <a:buAutoNum type="arabicPeriod"/>
              <a:defRPr sz="3600" b="1">
                <a:solidFill>
                  <a:schemeClr val="dk1"/>
                </a:solidFill>
              </a:defRPr>
            </a:lvl8pPr>
            <a:lvl9pPr rtl="0">
              <a:spcBef>
                <a:spcPts val="0"/>
              </a:spcBef>
              <a:buClr>
                <a:schemeClr val="dk1"/>
              </a:buClr>
              <a:buSzPct val="100000"/>
              <a:buAutoNum type="arabicPeriod"/>
              <a:defRPr sz="3600" b="1">
                <a:solidFill>
                  <a:schemeClr val="dk1"/>
                </a:solidFill>
              </a:defRPr>
            </a:lvl9pPr>
          </a:lstStyle>
          <a:p>
            <a:pPr defTabSz="914400">
              <a:buFont typeface="News Cycle"/>
              <a:buNone/>
            </a:pPr>
            <a:r>
              <a:rPr lang="en-US" sz="6600" b="0" kern="0">
                <a:solidFill>
                  <a:schemeClr val="bg1"/>
                </a:solidFill>
                <a:latin typeface="Nexa Light"/>
              </a:rPr>
              <a:t>Team Traction</a:t>
            </a:r>
            <a:endParaRPr lang="en" sz="6600" b="0" kern="0">
              <a:solidFill>
                <a:schemeClr val="bg1"/>
              </a:solidFill>
              <a:latin typeface="Nexa Light"/>
            </a:endParaRPr>
          </a:p>
        </p:txBody>
      </p:sp>
      <p:sp>
        <p:nvSpPr>
          <p:cNvPr id="6" name="TextBox 5"/>
          <p:cNvSpPr txBox="1"/>
          <p:nvPr/>
        </p:nvSpPr>
        <p:spPr>
          <a:xfrm>
            <a:off x="1079228" y="2080163"/>
            <a:ext cx="10033543" cy="4881016"/>
          </a:xfrm>
          <a:prstGeom prst="rect">
            <a:avLst/>
          </a:prstGeom>
          <a:noFill/>
        </p:spPr>
        <p:txBody>
          <a:bodyPr wrap="square" rtlCol="0">
            <a:spAutoFit/>
          </a:bodyPr>
          <a:lstStyle/>
          <a:p>
            <a:pPr marL="571500" indent="-571500">
              <a:buFont typeface="Arial" panose="020B0604020202020204" pitchFamily="34" charset="0"/>
              <a:buChar char="•"/>
            </a:pPr>
            <a:endParaRPr lang="en-US" sz="3600">
              <a:solidFill>
                <a:schemeClr val="bg1"/>
              </a:solidFill>
              <a:latin typeface="Nexa Light" panose="02000000000000000000" pitchFamily="50" charset="0"/>
            </a:endParaRPr>
          </a:p>
          <a:p>
            <a:pPr marL="571500" indent="-571500">
              <a:buFont typeface="Arial" panose="020B0604020202020204" pitchFamily="34" charset="0"/>
              <a:buChar char="•"/>
            </a:pPr>
            <a:r>
              <a:rPr lang="en-US" sz="3600">
                <a:solidFill>
                  <a:schemeClr val="bg1"/>
                </a:solidFill>
                <a:latin typeface="Nexa Light" panose="02000000000000000000" pitchFamily="50" charset="0"/>
              </a:rPr>
              <a:t>300 Diagnostic Test Customers</a:t>
            </a:r>
          </a:p>
          <a:p>
            <a:pPr marL="571500" indent="-571500">
              <a:buFont typeface="Arial" panose="020B0604020202020204" pitchFamily="34" charset="0"/>
              <a:buChar char="•"/>
            </a:pPr>
            <a:r>
              <a:rPr lang="en-US" sz="3600">
                <a:solidFill>
                  <a:schemeClr val="bg1"/>
                </a:solidFill>
                <a:latin typeface="Nexa Light" panose="02000000000000000000" pitchFamily="50" charset="0"/>
              </a:rPr>
              <a:t>10,000 Users in Over 50 Countries </a:t>
            </a:r>
          </a:p>
          <a:p>
            <a:pPr marL="571500" indent="-571500">
              <a:buFont typeface="Arial" panose="020B0604020202020204" pitchFamily="34" charset="0"/>
              <a:buChar char="•"/>
            </a:pPr>
            <a:r>
              <a:rPr lang="en-US" sz="3600">
                <a:solidFill>
                  <a:schemeClr val="bg1"/>
                </a:solidFill>
                <a:latin typeface="Nexa Light" panose="02000000000000000000" pitchFamily="50" charset="0"/>
              </a:rPr>
              <a:t>12 Million Data Points Obtained</a:t>
            </a:r>
          </a:p>
          <a:p>
            <a:pPr marL="571500" indent="-571500">
              <a:buFont typeface="Arial" panose="020B0604020202020204" pitchFamily="34" charset="0"/>
              <a:buChar char="•"/>
            </a:pPr>
            <a:r>
              <a:rPr lang="en-US" sz="3600">
                <a:solidFill>
                  <a:schemeClr val="bg1"/>
                </a:solidFill>
                <a:latin typeface="Nexa Light" panose="02000000000000000000" pitchFamily="50" charset="0"/>
              </a:rPr>
              <a:t>80,000 Studies Examining the Effects of Factors on Health Outcomes</a:t>
            </a:r>
          </a:p>
          <a:p>
            <a:pPr marL="571500" indent="-571500">
              <a:buFont typeface="Arial" panose="020B0604020202020204" pitchFamily="34" charset="0"/>
              <a:buChar char="•"/>
            </a:pPr>
            <a:r>
              <a:rPr lang="en-US" sz="3600">
                <a:solidFill>
                  <a:schemeClr val="bg1"/>
                </a:solidFill>
                <a:latin typeface="Nexa Light" panose="02000000000000000000" pitchFamily="50" charset="0"/>
              </a:rPr>
              <a:t>23 DAO Members</a:t>
            </a:r>
          </a:p>
          <a:p>
            <a:pPr algn="ctr">
              <a:lnSpc>
                <a:spcPct val="150000"/>
              </a:lnSpc>
            </a:pPr>
            <a:endParaRPr lang="en-US" sz="4400">
              <a:solidFill>
                <a:schemeClr val="bg1"/>
              </a:solidFill>
              <a:latin typeface="Nexa Light" panose="02000000000000000000" pitchFamily="50" charset="0"/>
            </a:endParaRPr>
          </a:p>
        </p:txBody>
      </p:sp>
    </p:spTree>
    <p:extLst>
      <p:ext uri="{BB962C8B-B14F-4D97-AF65-F5344CB8AC3E}">
        <p14:creationId xmlns:p14="http://schemas.microsoft.com/office/powerpoint/2010/main" val="493729139"/>
      </p:ext>
    </p:extLst>
  </p:cSld>
  <p:clrMapOvr>
    <a:masterClrMapping/>
  </p:clrMapOvr>
  <mc:AlternateContent xmlns:mc="http://schemas.openxmlformats.org/markup-compatibility/2006" xmlns:p14="http://schemas.microsoft.com/office/powerpoint/2010/main">
    <mc:Choice Requires="p14">
      <p:transition spd="slow" p14:dur="2000" advTm="14722"/>
    </mc:Choice>
    <mc:Fallback xmlns="">
      <p:transition spd="slow" advTm="1472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6BB90E-0E77-47EE-A5B3-FFD02206CC0B}"/>
              </a:ext>
            </a:extLst>
          </p:cNvPr>
          <p:cNvSpPr txBox="1"/>
          <p:nvPr/>
        </p:nvSpPr>
        <p:spPr>
          <a:xfrm>
            <a:off x="5888914" y="4335545"/>
            <a:ext cx="5069542"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Q3/2023 Minimize time to develop new interventions</a:t>
            </a:r>
          </a:p>
          <a:p>
            <a:pPr algn="l">
              <a:buFont typeface="Arial" panose="020B0604020202020204" pitchFamily="34" charset="0"/>
              <a:buChar char="•"/>
            </a:pPr>
            <a:r>
              <a:rPr lang="en-US" b="0" i="0">
                <a:solidFill>
                  <a:schemeClr val="tx2"/>
                </a:solidFill>
                <a:effectLst/>
              </a:rPr>
              <a:t>Manage personal health to prevent disease</a:t>
            </a:r>
          </a:p>
          <a:p>
            <a:pPr algn="l">
              <a:buFont typeface="Arial" panose="020B0604020202020204" pitchFamily="34" charset="0"/>
              <a:buChar char="•"/>
            </a:pPr>
            <a:r>
              <a:rPr lang="en-US" b="0" i="0">
                <a:solidFill>
                  <a:schemeClr val="tx2"/>
                </a:solidFill>
                <a:effectLst/>
              </a:rPr>
              <a:t>Share health data to research</a:t>
            </a:r>
          </a:p>
          <a:p>
            <a:pPr algn="l">
              <a:buFont typeface="Arial" panose="020B0604020202020204" pitchFamily="34" charset="0"/>
              <a:buChar char="•"/>
            </a:pPr>
            <a:r>
              <a:rPr lang="en-US" b="0" i="0">
                <a:solidFill>
                  <a:schemeClr val="tx2"/>
                </a:solidFill>
                <a:effectLst/>
              </a:rPr>
              <a:t>Get to know new insights</a:t>
            </a:r>
          </a:p>
          <a:p>
            <a:pPr algn="l">
              <a:buFont typeface="Arial" panose="020B0604020202020204" pitchFamily="34" charset="0"/>
              <a:buChar char="•"/>
            </a:pPr>
            <a:r>
              <a:rPr lang="en-US" b="0" i="0">
                <a:solidFill>
                  <a:schemeClr val="tx2"/>
                </a:solidFill>
                <a:effectLst/>
              </a:rPr>
              <a:t>Take newly developed interventions</a:t>
            </a:r>
          </a:p>
          <a:p>
            <a:pPr algn="l">
              <a:buFont typeface="Arial" panose="020B0604020202020204" pitchFamily="34" charset="0"/>
              <a:buChar char="•"/>
            </a:pPr>
            <a:r>
              <a:rPr lang="en-US" b="0" i="0">
                <a:solidFill>
                  <a:schemeClr val="tx2"/>
                </a:solidFill>
                <a:effectLst/>
              </a:rPr>
              <a:t>Educate loved ones about longer health-span</a:t>
            </a:r>
          </a:p>
        </p:txBody>
      </p:sp>
      <p:sp>
        <p:nvSpPr>
          <p:cNvPr id="6" name="TextBox 5">
            <a:extLst>
              <a:ext uri="{FF2B5EF4-FFF2-40B4-BE49-F238E27FC236}">
                <a16:creationId xmlns:a16="http://schemas.microsoft.com/office/drawing/2014/main" id="{AED2032E-4560-4875-9EC8-C85B9DAA9D22}"/>
              </a:ext>
            </a:extLst>
          </p:cNvPr>
          <p:cNvSpPr txBox="1"/>
          <p:nvPr/>
        </p:nvSpPr>
        <p:spPr>
          <a:xfrm>
            <a:off x="502024" y="1978548"/>
            <a:ext cx="4536140"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Q1/2022 Build the DAO</a:t>
            </a:r>
          </a:p>
          <a:p>
            <a:pPr algn="l">
              <a:buFont typeface="Arial" panose="020B0604020202020204" pitchFamily="34" charset="0"/>
              <a:buChar char="•"/>
            </a:pPr>
            <a:r>
              <a:rPr lang="en-US" b="0" i="0">
                <a:solidFill>
                  <a:schemeClr val="tx2"/>
                </a:solidFill>
                <a:effectLst/>
              </a:rPr>
              <a:t>Create Whitepaper, Website, Media presence, CI</a:t>
            </a:r>
          </a:p>
          <a:p>
            <a:pPr algn="l">
              <a:buFont typeface="Arial" panose="020B0604020202020204" pitchFamily="34" charset="0"/>
              <a:buChar char="•"/>
            </a:pPr>
            <a:r>
              <a:rPr lang="en-US" b="0" i="0">
                <a:solidFill>
                  <a:schemeClr val="tx2"/>
                </a:solidFill>
                <a:effectLst/>
              </a:rPr>
              <a:t>Define collaborators and partners (DAO infrastructure, health data tech)</a:t>
            </a:r>
          </a:p>
          <a:p>
            <a:pPr algn="l">
              <a:buFont typeface="Arial" panose="020B0604020202020204" pitchFamily="34" charset="0"/>
              <a:buChar char="•"/>
            </a:pPr>
            <a:r>
              <a:rPr lang="en-US" b="0" i="0">
                <a:solidFill>
                  <a:schemeClr val="tx2"/>
                </a:solidFill>
                <a:effectLst/>
              </a:rPr>
              <a:t>Setup DAO architecture and infrastructure</a:t>
            </a:r>
          </a:p>
          <a:p>
            <a:pPr algn="l">
              <a:buFont typeface="Arial" panose="020B0604020202020204" pitchFamily="34" charset="0"/>
              <a:buChar char="•"/>
            </a:pPr>
            <a:r>
              <a:rPr lang="en-US" b="0" i="0">
                <a:solidFill>
                  <a:schemeClr val="tx2"/>
                </a:solidFill>
                <a:effectLst/>
              </a:rPr>
              <a:t>Build community, social media content</a:t>
            </a:r>
          </a:p>
          <a:p>
            <a:pPr algn="l">
              <a:buFont typeface="Arial" panose="020B0604020202020204" pitchFamily="34" charset="0"/>
              <a:buChar char="•"/>
            </a:pPr>
            <a:r>
              <a:rPr lang="en-US" b="0" i="0">
                <a:solidFill>
                  <a:schemeClr val="tx2"/>
                </a:solidFill>
                <a:effectLst/>
              </a:rPr>
              <a:t>Fundraising phase (Genesis)</a:t>
            </a:r>
          </a:p>
        </p:txBody>
      </p:sp>
      <p:sp>
        <p:nvSpPr>
          <p:cNvPr id="8" name="TextBox 7">
            <a:extLst>
              <a:ext uri="{FF2B5EF4-FFF2-40B4-BE49-F238E27FC236}">
                <a16:creationId xmlns:a16="http://schemas.microsoft.com/office/drawing/2014/main" id="{92F37C54-CE3A-45FE-BC83-F6E4EC808CE8}"/>
              </a:ext>
            </a:extLst>
          </p:cNvPr>
          <p:cNvSpPr txBox="1"/>
          <p:nvPr/>
        </p:nvSpPr>
        <p:spPr>
          <a:xfrm>
            <a:off x="502024" y="4304767"/>
            <a:ext cx="4536140" cy="178510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sz="2000" b="1" i="0">
                <a:solidFill>
                  <a:schemeClr val="tx2"/>
                </a:solidFill>
                <a:effectLst/>
              </a:rPr>
              <a:t>Q2/2022 Minimal Viable Product (MVP)</a:t>
            </a:r>
          </a:p>
          <a:p>
            <a:pPr algn="l">
              <a:buFont typeface="Arial" panose="020B0604020202020204" pitchFamily="34" charset="0"/>
              <a:buChar char="•"/>
            </a:pPr>
            <a:r>
              <a:rPr lang="en-US" b="0" i="0">
                <a:solidFill>
                  <a:schemeClr val="tx2"/>
                </a:solidFill>
                <a:effectLst/>
              </a:rPr>
              <a:t>Collaborators vote for core features</a:t>
            </a:r>
          </a:p>
          <a:p>
            <a:pPr algn="l">
              <a:buFont typeface="Arial" panose="020B0604020202020204" pitchFamily="34" charset="0"/>
              <a:buChar char="•"/>
            </a:pPr>
            <a:r>
              <a:rPr lang="en-US" b="0" i="0">
                <a:solidFill>
                  <a:schemeClr val="tx2"/>
                </a:solidFill>
                <a:effectLst/>
              </a:rPr>
              <a:t>Build MVP alongside use in showcase trial</a:t>
            </a:r>
          </a:p>
          <a:p>
            <a:pPr algn="l">
              <a:buFont typeface="Arial" panose="020B0604020202020204" pitchFamily="34" charset="0"/>
              <a:buChar char="•"/>
            </a:pPr>
            <a:r>
              <a:rPr lang="en-US" b="0" i="0">
                <a:solidFill>
                  <a:schemeClr val="tx2"/>
                </a:solidFill>
                <a:effectLst/>
              </a:rPr>
              <a:t>Closed Testing with collaborators</a:t>
            </a:r>
          </a:p>
          <a:p>
            <a:pPr algn="l">
              <a:buFont typeface="Arial" panose="020B0604020202020204" pitchFamily="34" charset="0"/>
              <a:buChar char="•"/>
            </a:pPr>
            <a:r>
              <a:rPr lang="en-US" b="0" i="0">
                <a:solidFill>
                  <a:schemeClr val="tx2"/>
                </a:solidFill>
                <a:effectLst/>
              </a:rPr>
              <a:t>Release V1 of the Software Framework</a:t>
            </a:r>
          </a:p>
          <a:p>
            <a:pPr algn="l">
              <a:buFont typeface="Arial" panose="020B0604020202020204" pitchFamily="34" charset="0"/>
              <a:buChar char="•"/>
            </a:pPr>
            <a:r>
              <a:rPr lang="en-US" b="0" i="0">
                <a:solidFill>
                  <a:schemeClr val="tx2"/>
                </a:solidFill>
                <a:effectLst/>
              </a:rPr>
              <a:t>Open Testing with partners</a:t>
            </a:r>
          </a:p>
        </p:txBody>
      </p:sp>
      <p:sp>
        <p:nvSpPr>
          <p:cNvPr id="10" name="TextBox 9">
            <a:extLst>
              <a:ext uri="{FF2B5EF4-FFF2-40B4-BE49-F238E27FC236}">
                <a16:creationId xmlns:a16="http://schemas.microsoft.com/office/drawing/2014/main" id="{B678B2C9-1447-4484-B1B6-0960CAB39D48}"/>
              </a:ext>
            </a:extLst>
          </p:cNvPr>
          <p:cNvSpPr txBox="1"/>
          <p:nvPr/>
        </p:nvSpPr>
        <p:spPr>
          <a:xfrm>
            <a:off x="5888915" y="1906831"/>
            <a:ext cx="5069542"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Q3/2022 Integration and Testing</a:t>
            </a:r>
          </a:p>
          <a:p>
            <a:pPr algn="l">
              <a:buFont typeface="Arial" panose="020B0604020202020204" pitchFamily="34" charset="0"/>
              <a:buChar char="•"/>
            </a:pPr>
            <a:r>
              <a:rPr lang="en-US" b="0" i="0">
                <a:solidFill>
                  <a:schemeClr val="tx2"/>
                </a:solidFill>
                <a:effectLst/>
              </a:rPr>
              <a:t>Integrate with other tech architecture (storage providers, data marketplaces, analysis software, etc.. )</a:t>
            </a:r>
          </a:p>
          <a:p>
            <a:pPr algn="l">
              <a:buFont typeface="Arial" panose="020B0604020202020204" pitchFamily="34" charset="0"/>
              <a:buChar char="•"/>
            </a:pPr>
            <a:r>
              <a:rPr lang="en-US" b="0" i="0">
                <a:solidFill>
                  <a:schemeClr val="tx2"/>
                </a:solidFill>
                <a:effectLst/>
              </a:rPr>
              <a:t>Integrate with operating health data standards and Electronic Health Record</a:t>
            </a:r>
          </a:p>
          <a:p>
            <a:pPr algn="l">
              <a:buFont typeface="Arial" panose="020B0604020202020204" pitchFamily="34" charset="0"/>
              <a:buChar char="•"/>
            </a:pPr>
            <a:r>
              <a:rPr lang="en-US" b="0" i="0">
                <a:solidFill>
                  <a:schemeClr val="tx2"/>
                </a:solidFill>
                <a:effectLst/>
              </a:rPr>
              <a:t>Build showcase plugins</a:t>
            </a:r>
          </a:p>
          <a:p>
            <a:pPr algn="l">
              <a:buFont typeface="Arial" panose="020B0604020202020204" pitchFamily="34" charset="0"/>
              <a:buChar char="•"/>
            </a:pPr>
            <a:r>
              <a:rPr lang="en-US" b="0" i="0">
                <a:solidFill>
                  <a:schemeClr val="tx2"/>
                </a:solidFill>
                <a:effectLst/>
              </a:rPr>
              <a:t>Release V2 of the Software Framework</a:t>
            </a:r>
          </a:p>
          <a:p>
            <a:pPr algn="l">
              <a:buFont typeface="Arial" panose="020B0604020202020204" pitchFamily="34" charset="0"/>
              <a:buChar char="•"/>
            </a:pPr>
            <a:r>
              <a:rPr lang="en-US" b="0" i="0">
                <a:solidFill>
                  <a:schemeClr val="tx2"/>
                </a:solidFill>
                <a:effectLst/>
              </a:rPr>
              <a:t>Promote broader usage</a:t>
            </a:r>
          </a:p>
        </p:txBody>
      </p:sp>
      <p:sp>
        <p:nvSpPr>
          <p:cNvPr id="11" name="Title 10">
            <a:extLst>
              <a:ext uri="{FF2B5EF4-FFF2-40B4-BE49-F238E27FC236}">
                <a16:creationId xmlns:a16="http://schemas.microsoft.com/office/drawing/2014/main" id="{D0594676-A267-4180-929E-0997EE3748D6}"/>
              </a:ext>
            </a:extLst>
          </p:cNvPr>
          <p:cNvSpPr>
            <a:spLocks noGrp="1"/>
          </p:cNvSpPr>
          <p:nvPr>
            <p:ph type="title"/>
          </p:nvPr>
        </p:nvSpPr>
        <p:spPr>
          <a:xfrm>
            <a:off x="2460432" y="317649"/>
            <a:ext cx="6633028" cy="1294288"/>
          </a:xfrm>
        </p:spPr>
        <p:txBody>
          <a:bodyPr>
            <a:normAutofit fontScale="90000"/>
          </a:bodyPr>
          <a:lstStyle/>
          <a:p>
            <a:pPr algn="ctr"/>
            <a:r>
              <a:rPr lang="en-US" sz="10700" dirty="0">
                <a:latin typeface="Abadi" panose="020B0604020104020204" pitchFamily="34" charset="0"/>
              </a:rPr>
              <a:t>Roadmap</a:t>
            </a:r>
            <a:endParaRPr lang="en-US" dirty="0">
              <a:latin typeface="Abadi" panose="020B0604020104020204" pitchFamily="34" charset="0"/>
            </a:endParaRPr>
          </a:p>
        </p:txBody>
      </p:sp>
    </p:spTree>
    <p:extLst>
      <p:ext uri="{BB962C8B-B14F-4D97-AF65-F5344CB8AC3E}">
        <p14:creationId xmlns:p14="http://schemas.microsoft.com/office/powerpoint/2010/main" val="3768551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5" name="Rectangle 94">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7" name="Straight Connector 96">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9" name="Rectangle 98">
            <a:extLst>
              <a:ext uri="{FF2B5EF4-FFF2-40B4-BE49-F238E27FC236}">
                <a16:creationId xmlns:a16="http://schemas.microsoft.com/office/drawing/2014/main" id="{EB1836F0-F9E0-4D93-9BDD-7EEC6EA05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D66B4BE-AC40-4066-8AA4-5A67016B5550}"/>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a:ln w="0"/>
                <a:solidFill>
                  <a:schemeClr val="tx1">
                    <a:lumMod val="85000"/>
                    <a:lumOff val="15000"/>
                  </a:schemeClr>
                </a:solidFill>
              </a:rPr>
              <a:t>THE END</a:t>
            </a:r>
            <a:endParaRPr lang="en-US" sz="8000">
              <a:solidFill>
                <a:schemeClr val="tx1">
                  <a:lumMod val="85000"/>
                  <a:lumOff val="15000"/>
                </a:schemeClr>
              </a:solidFill>
            </a:endParaRPr>
          </a:p>
        </p:txBody>
      </p:sp>
      <p:pic>
        <p:nvPicPr>
          <p:cNvPr id="88" name="Graphic 6" descr="Smiling Face with No Fill">
            <a:extLst>
              <a:ext uri="{FF2B5EF4-FFF2-40B4-BE49-F238E27FC236}">
                <a16:creationId xmlns:a16="http://schemas.microsoft.com/office/drawing/2014/main" id="{94F88198-E428-4EE1-B4FB-100666812A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163529"/>
            <a:ext cx="4001315" cy="4001315"/>
          </a:xfrm>
          <a:prstGeom prst="rect">
            <a:avLst/>
          </a:prstGeom>
        </p:spPr>
      </p:pic>
      <p:cxnSp>
        <p:nvCxnSpPr>
          <p:cNvPr id="101" name="Straight Connector 100">
            <a:extLst>
              <a:ext uri="{FF2B5EF4-FFF2-40B4-BE49-F238E27FC236}">
                <a16:creationId xmlns:a16="http://schemas.microsoft.com/office/drawing/2014/main" id="{7A49EFD3-A806-4D59-99F1-AA9AFAE4E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D2F28D1-82F9-40FE-935C-85ECF7660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 name="Rectangle 104">
            <a:extLst>
              <a:ext uri="{FF2B5EF4-FFF2-40B4-BE49-F238E27FC236}">
                <a16:creationId xmlns:a16="http://schemas.microsoft.com/office/drawing/2014/main" id="{4B670E93-2F53-48FC-AB6C-E99E22D17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83171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659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2760153" y="969739"/>
            <a:ext cx="6596743" cy="707886"/>
          </a:xfrm>
          <a:prstGeom prst="rect">
            <a:avLst/>
          </a:prstGeom>
          <a:noFill/>
        </p:spPr>
        <p:txBody>
          <a:bodyPr wrap="square" lIns="91440" tIns="45720" rIns="91440" bIns="45720" rtlCol="0" anchor="t">
            <a:spAutoFit/>
          </a:bodyPr>
          <a:lstStyle/>
          <a:p>
            <a:pPr algn="ctr"/>
            <a:r>
              <a:rPr lang="en-US" sz="4000" dirty="0">
                <a:solidFill>
                  <a:srgbClr val="EAEAEA"/>
                </a:solidFill>
                <a:latin typeface="Nexa Bold"/>
              </a:rPr>
              <a:t>Data Collection Plugins</a:t>
            </a:r>
            <a:endParaRPr lang="en-US" sz="4000"/>
          </a:p>
        </p:txBody>
      </p:sp>
    </p:spTree>
    <p:extLst>
      <p:ext uri="{BB962C8B-B14F-4D97-AF65-F5344CB8AC3E}">
        <p14:creationId xmlns:p14="http://schemas.microsoft.com/office/powerpoint/2010/main" val="558093938"/>
      </p:ext>
    </p:extLst>
  </p:cSld>
  <p:clrMapOvr>
    <a:masterClrMapping/>
  </p:clrMapOvr>
  <mc:AlternateContent xmlns:mc="http://schemas.openxmlformats.org/markup-compatibility/2006" xmlns:p14="http://schemas.microsoft.com/office/powerpoint/2010/main">
    <mc:Choice Requires="p14">
      <p:transition spd="slow" p14:dur="2000" advTm="278"/>
    </mc:Choice>
    <mc:Fallback xmlns="">
      <p:transition spd="slow" advTm="27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6"/>
          <a:srcRect l="-441" t="-865" r="-437" b="-1263"/>
          <a:stretch/>
        </p:blipFill>
        <p:spPr>
          <a:xfrm>
            <a:off x="334108" y="-73448"/>
            <a:ext cx="11609388" cy="7029420"/>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8064" y="244118"/>
            <a:ext cx="7979670" cy="6296313"/>
          </a:xfrm>
          <a:prstGeom prst="rect">
            <a:avLst/>
          </a:prstGeom>
          <a:ln>
            <a:noFill/>
          </a:ln>
          <a:effectLst>
            <a:outerShdw blurRad="292100" dist="139700" dir="2700000" algn="tl" rotWithShape="0">
              <a:srgbClr val="333333">
                <a:alpha val="65000"/>
              </a:srgbClr>
            </a:outerShdw>
          </a:effectLst>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536846256"/>
      </p:ext>
    </p:extLst>
  </p:cSld>
  <p:clrMapOvr>
    <a:masterClrMapping/>
  </p:clrMapOvr>
  <mc:AlternateContent xmlns:mc="http://schemas.openxmlformats.org/markup-compatibility/2006" xmlns:p14="http://schemas.microsoft.com/office/powerpoint/2010/main">
    <mc:Choice Requires="p14">
      <p:transition spd="slow" p14:dur="2000" advTm="48664"/>
    </mc:Choice>
    <mc:Fallback xmlns="">
      <p:transition spd="slow" advTm="48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36" name="Rectangle 9">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11">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13">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9" name="Rectangle 15">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C306F0E-7F9F-4D10-9BFD-9DA609B7D60E}"/>
              </a:ext>
            </a:extLst>
          </p:cNvPr>
          <p:cNvSpPr txBox="1"/>
          <p:nvPr/>
        </p:nvSpPr>
        <p:spPr>
          <a:xfrm>
            <a:off x="4348952" y="643467"/>
            <a:ext cx="7172487" cy="5054008"/>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8800" spc="-50" dirty="0">
                <a:solidFill>
                  <a:schemeClr val="tx2"/>
                </a:solidFill>
                <a:latin typeface="+mj-lt"/>
                <a:ea typeface="+mj-ea"/>
                <a:cs typeface="+mj-cs"/>
              </a:rPr>
              <a:t>Why is this necessary?</a:t>
            </a:r>
          </a:p>
        </p:txBody>
      </p:sp>
      <p:cxnSp>
        <p:nvCxnSpPr>
          <p:cNvPr id="40" name="Straight Connector 17">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41" name="Rectangle 19">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4026622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65648" y="821613"/>
            <a:ext cx="5934531" cy="3977399"/>
          </a:xfrm>
          <a:prstGeom prst="rect">
            <a:avLst/>
          </a:prstGeom>
          <a:ln w="3175">
            <a:solidFill>
              <a:schemeClr val="tx1"/>
            </a:solidFill>
          </a:ln>
        </p:spPr>
      </p:pic>
      <p:sp>
        <p:nvSpPr>
          <p:cNvPr id="2" name="Title 1"/>
          <p:cNvSpPr>
            <a:spLocks noGrp="1"/>
          </p:cNvSpPr>
          <p:nvPr>
            <p:ph type="title" idx="4294967295"/>
          </p:nvPr>
        </p:nvSpPr>
        <p:spPr>
          <a:xfrm>
            <a:off x="1219200" y="-3175"/>
            <a:ext cx="10972800" cy="825500"/>
          </a:xfrm>
          <a:prstGeom prst="rect">
            <a:avLst/>
          </a:prstGeom>
        </p:spPr>
        <p:txBody>
          <a:bodyPr>
            <a:normAutofit/>
          </a:bodyPr>
          <a:lstStyle/>
          <a:p>
            <a:pPr>
              <a:buNone/>
            </a:pPr>
            <a:r>
              <a:rPr lang="en-US" sz="3733"/>
              <a:t>Financial and Traffic Projections</a:t>
            </a:r>
          </a:p>
        </p:txBody>
      </p:sp>
      <p:pic>
        <p:nvPicPr>
          <p:cNvPr id="6" name="Picture 5"/>
          <p:cNvPicPr>
            <a:picLocks noChangeAspect="1"/>
          </p:cNvPicPr>
          <p:nvPr/>
        </p:nvPicPr>
        <p:blipFill>
          <a:blip r:embed="rId4"/>
          <a:stretch>
            <a:fillRect/>
          </a:stretch>
        </p:blipFill>
        <p:spPr>
          <a:xfrm>
            <a:off x="204891" y="813152"/>
            <a:ext cx="5668936" cy="3977399"/>
          </a:xfrm>
          <a:prstGeom prst="rect">
            <a:avLst/>
          </a:prstGeom>
          <a:ln w="3175">
            <a:solidFill>
              <a:schemeClr val="tx1"/>
            </a:solidFill>
          </a:ln>
        </p:spPr>
      </p:pic>
      <p:sp>
        <p:nvSpPr>
          <p:cNvPr id="7" name="Rectangle 6"/>
          <p:cNvSpPr/>
          <p:nvPr/>
        </p:nvSpPr>
        <p:spPr>
          <a:xfrm>
            <a:off x="6616213" y="1724117"/>
            <a:ext cx="2733523" cy="1323054"/>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r>
              <a:rPr lang="en-US" sz="1333" b="1">
                <a:solidFill>
                  <a:schemeClr val="tx2">
                    <a:lumMod val="25000"/>
                  </a:schemeClr>
                </a:solidFill>
                <a:latin typeface="News Cycle"/>
              </a:rPr>
              <a:t>Profit</a:t>
            </a:r>
            <a:r>
              <a:rPr lang="en-US" sz="1333">
                <a:solidFill>
                  <a:schemeClr val="tx2">
                    <a:lumMod val="25000"/>
                  </a:schemeClr>
                </a:solidFill>
                <a:latin typeface="News Cycle"/>
              </a:rPr>
              <a:t> = Unique Monthly Visitors x 12 months x 4% CTR x  68% Revenue Share x $2.16 Average Health CPC - Cost of Revenues - R&amp;D - Sales and Marketing - General &amp; Administrative Costs</a:t>
            </a:r>
          </a:p>
        </p:txBody>
      </p:sp>
      <p:sp>
        <p:nvSpPr>
          <p:cNvPr id="3" name="Rectangle 2"/>
          <p:cNvSpPr/>
          <p:nvPr/>
        </p:nvSpPr>
        <p:spPr>
          <a:xfrm>
            <a:off x="947277" y="1354786"/>
            <a:ext cx="1783339" cy="2143536"/>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67"/>
              </a:spcAft>
            </a:pPr>
            <a:r>
              <a:rPr lang="en-US" sz="1333">
                <a:solidFill>
                  <a:schemeClr val="bg2">
                    <a:lumMod val="50000"/>
                  </a:schemeClr>
                </a:solidFill>
                <a:latin typeface="Questrial"/>
              </a:rPr>
              <a:t>Diet tracking is arduous, and its value is minimal in isolation from other data sources.  As such, we’ve set MyFitnessPal’s historical traffic trajectory as our pessimistic estimate. </a:t>
            </a:r>
          </a:p>
        </p:txBody>
      </p:sp>
      <p:sp>
        <p:nvSpPr>
          <p:cNvPr id="4" name="Rectangle 3"/>
          <p:cNvSpPr/>
          <p:nvPr/>
        </p:nvSpPr>
        <p:spPr>
          <a:xfrm>
            <a:off x="2982432" y="1354786"/>
            <a:ext cx="1976661" cy="707694"/>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67"/>
              </a:spcAft>
            </a:pPr>
            <a:r>
              <a:rPr lang="en-US" sz="1333">
                <a:solidFill>
                  <a:schemeClr val="bg2">
                    <a:lumMod val="50000"/>
                  </a:schemeClr>
                </a:solidFill>
                <a:latin typeface="Questrial"/>
              </a:rPr>
              <a:t>We’ve used WebMD’s historical traffic for our optimistic projection.</a:t>
            </a:r>
          </a:p>
        </p:txBody>
      </p:sp>
      <p:sp>
        <p:nvSpPr>
          <p:cNvPr id="8" name="Rectangle 7"/>
          <p:cNvSpPr/>
          <p:nvPr/>
        </p:nvSpPr>
        <p:spPr>
          <a:xfrm>
            <a:off x="184804" y="5034577"/>
            <a:ext cx="5644396" cy="2554354"/>
          </a:xfrm>
          <a:prstGeom prst="rect">
            <a:avLst/>
          </a:prstGeom>
        </p:spPr>
        <p:txBody>
          <a:bodyPr wrap="square">
            <a:spAutoFit/>
          </a:bodyPr>
          <a:lstStyle/>
          <a:p>
            <a:pPr>
              <a:spcBef>
                <a:spcPts val="533"/>
              </a:spcBef>
            </a:pPr>
            <a:r>
              <a:rPr lang="en-US" sz="2533" i="1" dirty="0">
                <a:solidFill>
                  <a:srgbClr val="520741"/>
                </a:solidFill>
                <a:latin typeface="Questrial"/>
              </a:rPr>
              <a:t>Year 1 Personnel Expenses</a:t>
            </a:r>
            <a:endParaRPr lang="en-US" sz="2533" b="1" dirty="0"/>
          </a:p>
          <a:p>
            <a:r>
              <a:rPr lang="en-US" sz="1400" dirty="0">
                <a:latin typeface="Questrial"/>
              </a:rPr>
              <a:t>Back End Web Developer 		$75,000</a:t>
            </a:r>
            <a:endParaRPr lang="en-US" sz="1400" dirty="0"/>
          </a:p>
          <a:p>
            <a:r>
              <a:rPr lang="en-US" sz="1400" dirty="0">
                <a:latin typeface="Questrial"/>
              </a:rPr>
              <a:t>Front End Web/UI/UX Developer 	$77,000</a:t>
            </a:r>
            <a:endParaRPr lang="en-US" sz="1400" dirty="0"/>
          </a:p>
          <a:p>
            <a:r>
              <a:rPr lang="en-US" sz="1400" dirty="0">
                <a:latin typeface="Questrial"/>
              </a:rPr>
              <a:t>Project Manager/Marketing/Business Dev 	$72,000</a:t>
            </a:r>
            <a:endParaRPr lang="en-US" sz="1400" dirty="0"/>
          </a:p>
          <a:p>
            <a:r>
              <a:rPr lang="en-US" sz="1400" dirty="0">
                <a:latin typeface="Questrial"/>
              </a:rPr>
              <a:t>Systems Administrator / DevOps 	$73,000</a:t>
            </a:r>
            <a:endParaRPr lang="en-US" sz="1400" dirty="0"/>
          </a:p>
          <a:p>
            <a:r>
              <a:rPr lang="en-US" sz="1400" dirty="0">
                <a:latin typeface="Questrial"/>
              </a:rPr>
              <a:t>Data Scientist 			$90,000 </a:t>
            </a:r>
            <a:endParaRPr lang="en-US" sz="1400" dirty="0"/>
          </a:p>
          <a:p>
            <a:r>
              <a:rPr lang="en-US" sz="1400" b="1" dirty="0">
                <a:latin typeface="Questrial"/>
              </a:rPr>
              <a:t>Total 			$387,000</a:t>
            </a:r>
            <a:endParaRPr lang="en-US" sz="1400" dirty="0"/>
          </a:p>
          <a:p>
            <a:br>
              <a:rPr lang="en-US" sz="2533" dirty="0"/>
            </a:br>
            <a:endParaRPr lang="en-US" sz="2533" dirty="0"/>
          </a:p>
        </p:txBody>
      </p:sp>
      <p:sp>
        <p:nvSpPr>
          <p:cNvPr id="10" name="Rectangle 9"/>
          <p:cNvSpPr/>
          <p:nvPr/>
        </p:nvSpPr>
        <p:spPr>
          <a:xfrm>
            <a:off x="4959094" y="4907977"/>
            <a:ext cx="3541985" cy="1897507"/>
          </a:xfrm>
          <a:prstGeom prst="rect">
            <a:avLst/>
          </a:prstGeom>
        </p:spPr>
        <p:txBody>
          <a:bodyPr wrap="square">
            <a:spAutoFit/>
          </a:bodyPr>
          <a:lstStyle/>
          <a:p>
            <a:pPr>
              <a:spcBef>
                <a:spcPts val="533"/>
              </a:spcBef>
            </a:pPr>
            <a:r>
              <a:rPr lang="en-US" sz="2400" i="1" dirty="0">
                <a:solidFill>
                  <a:srgbClr val="520741"/>
                </a:solidFill>
                <a:latin typeface="Questrial"/>
              </a:rPr>
              <a:t>Year 1 Other Expenses</a:t>
            </a:r>
            <a:endParaRPr lang="en-US" sz="2400" b="1" dirty="0"/>
          </a:p>
          <a:p>
            <a:r>
              <a:rPr lang="en-US" sz="1333" dirty="0"/>
              <a:t>Rent / Utilities	 $12,000 </a:t>
            </a:r>
          </a:p>
          <a:p>
            <a:r>
              <a:rPr lang="en-US" sz="1333" dirty="0"/>
              <a:t>Payroll / Benefits	$48,608</a:t>
            </a:r>
          </a:p>
          <a:p>
            <a:r>
              <a:rPr lang="en-US" sz="1333" dirty="0"/>
              <a:t>Legal and Accounting	$16,912 </a:t>
            </a:r>
          </a:p>
          <a:p>
            <a:r>
              <a:rPr lang="en-US" sz="1333" dirty="0"/>
              <a:t>Software Licensing	$5,000 </a:t>
            </a:r>
          </a:p>
          <a:p>
            <a:r>
              <a:rPr lang="en-US" sz="1333" dirty="0"/>
              <a:t>Administrative Total	$6,000 </a:t>
            </a:r>
          </a:p>
          <a:p>
            <a:r>
              <a:rPr lang="en-US" sz="1333" dirty="0"/>
              <a:t>Web Hosting Total	$12,000 </a:t>
            </a:r>
          </a:p>
          <a:p>
            <a:r>
              <a:rPr lang="en-US" sz="1333" b="1" dirty="0"/>
              <a:t>Total	 	$103,100</a:t>
            </a:r>
          </a:p>
        </p:txBody>
      </p:sp>
      <p:cxnSp>
        <p:nvCxnSpPr>
          <p:cNvPr id="12" name="Straight Connector 11"/>
          <p:cNvCxnSpPr/>
          <p:nvPr/>
        </p:nvCxnSpPr>
        <p:spPr>
          <a:xfrm>
            <a:off x="4885520" y="5034577"/>
            <a:ext cx="0" cy="1607961"/>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8374955" y="5034577"/>
            <a:ext cx="0" cy="1607961"/>
          </a:xfrm>
          <a:prstGeom prst="line">
            <a:avLst/>
          </a:prstGeom>
        </p:spPr>
        <p:style>
          <a:lnRef idx="1">
            <a:schemeClr val="dk1"/>
          </a:lnRef>
          <a:fillRef idx="0">
            <a:schemeClr val="dk1"/>
          </a:fillRef>
          <a:effectRef idx="0">
            <a:schemeClr val="dk1"/>
          </a:effectRef>
          <a:fontRef idx="minor">
            <a:schemeClr val="tx1"/>
          </a:fontRef>
        </p:style>
      </p:cxnSp>
      <p:sp>
        <p:nvSpPr>
          <p:cNvPr id="16" name="Rectangle 15"/>
          <p:cNvSpPr/>
          <p:nvPr/>
        </p:nvSpPr>
        <p:spPr>
          <a:xfrm>
            <a:off x="8501079" y="4907977"/>
            <a:ext cx="3625224" cy="1917961"/>
          </a:xfrm>
          <a:prstGeom prst="rect">
            <a:avLst/>
          </a:prstGeom>
        </p:spPr>
        <p:txBody>
          <a:bodyPr wrap="square">
            <a:spAutoFit/>
          </a:bodyPr>
          <a:lstStyle/>
          <a:p>
            <a:r>
              <a:rPr lang="en-US" sz="2533" i="1">
                <a:solidFill>
                  <a:srgbClr val="520741"/>
                </a:solidFill>
              </a:rPr>
              <a:t>Post-Revenue Costs</a:t>
            </a:r>
            <a:r>
              <a:rPr lang="en-US" sz="2533">
                <a:solidFill>
                  <a:srgbClr val="520741"/>
                </a:solidFill>
              </a:rPr>
              <a:t> </a:t>
            </a:r>
            <a:r>
              <a:rPr lang="en-US" sz="1333"/>
              <a:t>as % of Revenue</a:t>
            </a:r>
          </a:p>
          <a:p>
            <a:r>
              <a:rPr lang="en-US" sz="1333"/>
              <a:t>Traffic Acquisition Cost	 24%</a:t>
            </a:r>
          </a:p>
          <a:p>
            <a:r>
              <a:rPr lang="en-US" sz="1333"/>
              <a:t>Other Cost of Revenues 	14%</a:t>
            </a:r>
          </a:p>
          <a:p>
            <a:r>
              <a:rPr lang="en-US" sz="1333"/>
              <a:t>Research &amp; Development	13%</a:t>
            </a:r>
          </a:p>
          <a:p>
            <a:r>
              <a:rPr lang="en-US" sz="1333"/>
              <a:t>Sales &amp; Marketing	12%</a:t>
            </a:r>
          </a:p>
          <a:p>
            <a:r>
              <a:rPr lang="en-US" sz="1333"/>
              <a:t>General &amp; Administrative	8%</a:t>
            </a:r>
          </a:p>
          <a:p>
            <a:r>
              <a:rPr lang="en-US" sz="1333" b="1"/>
              <a:t>Total Variable Costs	71%</a:t>
            </a:r>
          </a:p>
        </p:txBody>
      </p:sp>
    </p:spTree>
    <p:extLst>
      <p:ext uri="{BB962C8B-B14F-4D97-AF65-F5344CB8AC3E}">
        <p14:creationId xmlns:p14="http://schemas.microsoft.com/office/powerpoint/2010/main" val="404516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90824939-8357-470B-9DF1-A0F0975D8BE3}"/>
              </a:ext>
            </a:extLst>
          </p:cNvPr>
          <p:cNvPicPr>
            <a:picLocks noChangeAspect="1"/>
          </p:cNvPicPr>
          <p:nvPr/>
        </p:nvPicPr>
        <p:blipFill>
          <a:blip r:embed="rId2"/>
          <a:stretch>
            <a:fillRect/>
          </a:stretch>
        </p:blipFill>
        <p:spPr>
          <a:xfrm>
            <a:off x="487203" y="4143841"/>
            <a:ext cx="2065599" cy="1843399"/>
          </a:xfrm>
          <a:prstGeom prst="rect">
            <a:avLst/>
          </a:prstGeom>
        </p:spPr>
      </p:pic>
      <p:pic>
        <p:nvPicPr>
          <p:cNvPr id="2050" name="Picture 2" descr="The global healthcare platform landscape">
            <a:extLst>
              <a:ext uri="{FF2B5EF4-FFF2-40B4-BE49-F238E27FC236}">
                <a16:creationId xmlns:a16="http://schemas.microsoft.com/office/drawing/2014/main" id="{90149F6B-BD63-40FA-99F5-2A741B18F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273" y="0"/>
            <a:ext cx="7304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75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igital Health 150: The Digital Health Startups Transforming the Future of  Healthcare | CB Insights Research">
            <a:extLst>
              <a:ext uri="{FF2B5EF4-FFF2-40B4-BE49-F238E27FC236}">
                <a16:creationId xmlns:a16="http://schemas.microsoft.com/office/drawing/2014/main" id="{0277CEEB-140D-4C58-BE4D-7FEA857F0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166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C2B4D7-6680-4F98-8343-7E4C19DFF83D}"/>
              </a:ext>
            </a:extLst>
          </p:cNvPr>
          <p:cNvPicPr>
            <a:picLocks noChangeAspect="1"/>
          </p:cNvPicPr>
          <p:nvPr/>
        </p:nvPicPr>
        <p:blipFill>
          <a:blip r:embed="rId2"/>
          <a:stretch>
            <a:fillRect/>
          </a:stretch>
        </p:blipFill>
        <p:spPr>
          <a:xfrm>
            <a:off x="1105567" y="1483568"/>
            <a:ext cx="9980865" cy="3749642"/>
          </a:xfrm>
          <a:prstGeom prst="rect">
            <a:avLst/>
          </a:prstGeom>
        </p:spPr>
      </p:pic>
    </p:spTree>
    <p:extLst>
      <p:ext uri="{BB962C8B-B14F-4D97-AF65-F5344CB8AC3E}">
        <p14:creationId xmlns:p14="http://schemas.microsoft.com/office/powerpoint/2010/main" val="392508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519953" y="3001948"/>
            <a:ext cx="1997771" cy="1847042"/>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Symptom Severity</a:t>
            </a:r>
          </a:p>
        </p:txBody>
      </p:sp>
      <p:sp>
        <p:nvSpPr>
          <p:cNvPr id="19" name="Rectangle 18"/>
          <p:cNvSpPr/>
          <p:nvPr/>
        </p:nvSpPr>
        <p:spPr>
          <a:xfrm>
            <a:off x="386563" y="790109"/>
            <a:ext cx="11278216"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latin typeface="Nexa Light" panose="02000000000000000000" pitchFamily="50" charset="0"/>
              </a:rPr>
              <a:t>SYMPTOM SEVERITY IS INFLUENCED BY MANY FACTORS</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2725" y="3756026"/>
            <a:ext cx="752839" cy="752839"/>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0210" y="3610748"/>
            <a:ext cx="849337" cy="849337"/>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2180" y="5191878"/>
            <a:ext cx="1172615" cy="1172615"/>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8415" y="4862668"/>
            <a:ext cx="1354945" cy="1354945"/>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928" y="4384520"/>
            <a:ext cx="1393665" cy="139366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2862" y="5043539"/>
            <a:ext cx="1168888" cy="1168888"/>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573" y="1909211"/>
            <a:ext cx="1296263" cy="129626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1284" y="2167049"/>
            <a:ext cx="1206761" cy="1206761"/>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99775" y="4470966"/>
            <a:ext cx="1223119" cy="1223119"/>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552" y="2369271"/>
            <a:ext cx="1429268" cy="1429268"/>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97849" y="3751281"/>
            <a:ext cx="1292258" cy="1292258"/>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92511" y="2278193"/>
            <a:ext cx="1273053" cy="1273053"/>
          </a:xfrm>
          <a:prstGeom prst="rect">
            <a:avLst/>
          </a:prstGeom>
        </p:spPr>
      </p:pic>
      <p:pic>
        <p:nvPicPr>
          <p:cNvPr id="38" name="Picture 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9867" y="2956536"/>
            <a:ext cx="1364786" cy="1364786"/>
          </a:xfrm>
          <a:prstGeom prst="rect">
            <a:avLst/>
          </a:prstGeom>
        </p:spPr>
      </p:pic>
      <p:pic>
        <p:nvPicPr>
          <p:cNvPr id="39" name="Picture 3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91382" y="4689972"/>
            <a:ext cx="1230561" cy="1230561"/>
          </a:xfrm>
          <a:prstGeom prst="rect">
            <a:avLst/>
          </a:prstGeom>
        </p:spPr>
      </p:pic>
      <p:sp>
        <p:nvSpPr>
          <p:cNvPr id="2" name="Right Arrow 1"/>
          <p:cNvSpPr/>
          <p:nvPr/>
        </p:nvSpPr>
        <p:spPr>
          <a:xfrm>
            <a:off x="2699269" y="3502737"/>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844195">
            <a:off x="2983788" y="2417573"/>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20438358">
            <a:off x="2713422" y="5184381"/>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9497335" flipV="1">
            <a:off x="6288711" y="2368876"/>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2466881" flipV="1">
            <a:off x="5811695" y="5000999"/>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4606962" y="4051449"/>
            <a:ext cx="1738394" cy="2275873"/>
          </a:xfrm>
          <a:prstGeom prst="rect">
            <a:avLst/>
          </a:prstGeom>
        </p:spPr>
      </p:pic>
    </p:spTree>
    <p:extLst>
      <p:ext uri="{BB962C8B-B14F-4D97-AF65-F5344CB8AC3E}">
        <p14:creationId xmlns:p14="http://schemas.microsoft.com/office/powerpoint/2010/main" val="606086318"/>
      </p:ext>
    </p:extLst>
  </p:cSld>
  <p:clrMapOvr>
    <a:masterClrMapping/>
  </p:clrMapOvr>
  <mc:AlternateContent xmlns:mc="http://schemas.openxmlformats.org/markup-compatibility/2006" xmlns:p14="http://schemas.microsoft.com/office/powerpoint/2010/main">
    <mc:Choice Requires="p14">
      <p:transition spd="slow" p14:dur="2000" advTm="46629"/>
    </mc:Choice>
    <mc:Fallback xmlns="">
      <p:transition spd="slow" advTm="4662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294350-98A4-4502-B369-142494776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914" y="642937"/>
            <a:ext cx="6667500" cy="557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8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19" name="Rectangle 18"/>
          <p:cNvSpPr/>
          <p:nvPr/>
        </p:nvSpPr>
        <p:spPr>
          <a:xfrm>
            <a:off x="775868" y="837664"/>
            <a:ext cx="10654132"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rgbClr val="EAEAEA"/>
                </a:solidFill>
                <a:latin typeface="Nexa Light" panose="02000000000000000000" pitchFamily="50" charset="0"/>
              </a:rPr>
              <a:t>CASE STUDY</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7630" y="5406165"/>
            <a:ext cx="705671" cy="705671"/>
          </a:xfrm>
          <a:prstGeom prst="rect">
            <a:avLst/>
          </a:prstGeom>
        </p:spPr>
      </p:pic>
      <p:sp>
        <p:nvSpPr>
          <p:cNvPr id="2" name="Right Arrow 1"/>
          <p:cNvSpPr/>
          <p:nvPr/>
        </p:nvSpPr>
        <p:spPr>
          <a:xfrm rot="482657" flipH="1">
            <a:off x="6924655" y="3664976"/>
            <a:ext cx="2683122" cy="1503443"/>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EAEAEA"/>
                </a:solidFill>
                <a:latin typeface="Nexa Light" panose="02000000000000000000" pitchFamily="50" charset="0"/>
              </a:rPr>
              <a:t>Psoriasis</a:t>
            </a:r>
          </a:p>
        </p:txBody>
      </p:sp>
      <p:sp>
        <p:nvSpPr>
          <p:cNvPr id="23" name="Right Arrow 22"/>
          <p:cNvSpPr/>
          <p:nvPr/>
        </p:nvSpPr>
        <p:spPr>
          <a:xfrm rot="424186">
            <a:off x="3064595" y="2219959"/>
            <a:ext cx="2284364"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Anxiety</a:t>
            </a:r>
          </a:p>
        </p:txBody>
      </p:sp>
      <p:sp>
        <p:nvSpPr>
          <p:cNvPr id="24" name="Right Arrow 23"/>
          <p:cNvSpPr/>
          <p:nvPr/>
        </p:nvSpPr>
        <p:spPr>
          <a:xfrm rot="20438358">
            <a:off x="2523677" y="4449496"/>
            <a:ext cx="2596806"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Back Pain</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443" y="2369273"/>
            <a:ext cx="1794944" cy="179494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638565">
            <a:off x="6463652" y="1995079"/>
            <a:ext cx="2450933" cy="2118358"/>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7618" y="3302084"/>
            <a:ext cx="680012" cy="68001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5868" y="2153062"/>
            <a:ext cx="2516017" cy="2175420"/>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23333" y="5199654"/>
            <a:ext cx="705671" cy="705671"/>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7906" y="2481892"/>
            <a:ext cx="2735530" cy="3917227"/>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517" y="4319718"/>
            <a:ext cx="1946827" cy="1946827"/>
          </a:xfrm>
          <a:prstGeom prst="rect">
            <a:avLst/>
          </a:prstGeom>
        </p:spPr>
      </p:pic>
    </p:spTree>
    <p:extLst>
      <p:ext uri="{BB962C8B-B14F-4D97-AF65-F5344CB8AC3E}">
        <p14:creationId xmlns:p14="http://schemas.microsoft.com/office/powerpoint/2010/main" val="2502629545"/>
      </p:ext>
    </p:extLst>
  </p:cSld>
  <p:clrMapOvr>
    <a:masterClrMapping/>
  </p:clrMapOvr>
  <mc:AlternateContent xmlns:mc="http://schemas.openxmlformats.org/markup-compatibility/2006" xmlns:p14="http://schemas.microsoft.com/office/powerpoint/2010/main">
    <mc:Choice Requires="p14">
      <p:transition spd="slow" p14:dur="2000" advTm="84254"/>
    </mc:Choice>
    <mc:Fallback xmlns="">
      <p:transition spd="slow" advTm="84254"/>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494864" y="2303890"/>
            <a:ext cx="2068655" cy="2117567"/>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16959" y="-295603"/>
            <a:ext cx="12192000" cy="6823321"/>
          </a:xfrm>
          <a:prstGeom prst="rect">
            <a:avLst/>
          </a:prstGeom>
        </p:spPr>
      </p:pic>
      <p:sp>
        <p:nvSpPr>
          <p:cNvPr id="36" name="Arrow: Left 35">
            <a:extLst>
              <a:ext uri="{FF2B5EF4-FFF2-40B4-BE49-F238E27FC236}">
                <a16:creationId xmlns:a16="http://schemas.microsoft.com/office/drawing/2014/main" id="{59F7EF2C-E48F-49D2-893A-E560EB25C7BA}"/>
              </a:ext>
            </a:extLst>
          </p:cNvPr>
          <p:cNvSpPr/>
          <p:nvPr/>
        </p:nvSpPr>
        <p:spPr>
          <a:xfrm rot="7871474">
            <a:off x="7241273" y="2604576"/>
            <a:ext cx="555411"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C6CFA46E-B4DB-4253-BEC7-6576FD3AA82A}"/>
              </a:ext>
            </a:extLst>
          </p:cNvPr>
          <p:cNvSpPr/>
          <p:nvPr/>
        </p:nvSpPr>
        <p:spPr>
          <a:xfrm rot="2014070">
            <a:off x="7420379" y="4034930"/>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Arrow: Left 28">
            <a:extLst>
              <a:ext uri="{FF2B5EF4-FFF2-40B4-BE49-F238E27FC236}">
                <a16:creationId xmlns:a16="http://schemas.microsoft.com/office/drawing/2014/main" id="{76A1F80C-CC9F-46C9-848B-38616A3C0AB7}"/>
              </a:ext>
            </a:extLst>
          </p:cNvPr>
          <p:cNvSpPr/>
          <p:nvPr/>
        </p:nvSpPr>
        <p:spPr>
          <a:xfrm rot="3063001">
            <a:off x="1822415" y="4285323"/>
            <a:ext cx="521428"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Left 32">
            <a:extLst>
              <a:ext uri="{FF2B5EF4-FFF2-40B4-BE49-F238E27FC236}">
                <a16:creationId xmlns:a16="http://schemas.microsoft.com/office/drawing/2014/main" id="{F6270CA1-6239-40D1-AF88-69418232267D}"/>
              </a:ext>
            </a:extLst>
          </p:cNvPr>
          <p:cNvSpPr/>
          <p:nvPr/>
        </p:nvSpPr>
        <p:spPr>
          <a:xfrm rot="2527526">
            <a:off x="5523869" y="2486389"/>
            <a:ext cx="555411"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Left 29">
            <a:extLst>
              <a:ext uri="{FF2B5EF4-FFF2-40B4-BE49-F238E27FC236}">
                <a16:creationId xmlns:a16="http://schemas.microsoft.com/office/drawing/2014/main" id="{C2F046D1-E316-4B36-9EA6-E1200289236D}"/>
              </a:ext>
            </a:extLst>
          </p:cNvPr>
          <p:cNvSpPr/>
          <p:nvPr/>
        </p:nvSpPr>
        <p:spPr>
          <a:xfrm rot="6575713">
            <a:off x="6706723" y="2238665"/>
            <a:ext cx="555412"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Left 33">
            <a:extLst>
              <a:ext uri="{FF2B5EF4-FFF2-40B4-BE49-F238E27FC236}">
                <a16:creationId xmlns:a16="http://schemas.microsoft.com/office/drawing/2014/main" id="{65391E16-4CAC-4F63-8263-797503528E0C}"/>
              </a:ext>
            </a:extLst>
          </p:cNvPr>
          <p:cNvSpPr/>
          <p:nvPr/>
        </p:nvSpPr>
        <p:spPr>
          <a:xfrm rot="3653349">
            <a:off x="6043809" y="2229955"/>
            <a:ext cx="555412"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lat illustration biotechnology with researchers Free Vector">
            <a:extLst>
              <a:ext uri="{FF2B5EF4-FFF2-40B4-BE49-F238E27FC236}">
                <a16:creationId xmlns:a16="http://schemas.microsoft.com/office/drawing/2014/main" id="{049157B9-7E5D-4967-B090-9D245FFCAC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555" r="15874"/>
          <a:stretch/>
        </p:blipFill>
        <p:spPr bwMode="auto">
          <a:xfrm>
            <a:off x="6258817" y="4886398"/>
            <a:ext cx="1098582"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DE46244A-231C-4FDF-A4B1-34B2BAE3EA8D}"/>
              </a:ext>
            </a:extLst>
          </p:cNvPr>
          <p:cNvSpPr/>
          <p:nvPr/>
        </p:nvSpPr>
        <p:spPr>
          <a:xfrm rot="5081291">
            <a:off x="6514850" y="4496945"/>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p:cNvSpPr txBox="1"/>
          <p:nvPr/>
        </p:nvSpPr>
        <p:spPr>
          <a:xfrm>
            <a:off x="683151" y="3268580"/>
            <a:ext cx="1660772" cy="954107"/>
          </a:xfrm>
          <a:prstGeom prst="rect">
            <a:avLst/>
          </a:prstGeom>
          <a:noFill/>
        </p:spPr>
        <p:txBody>
          <a:bodyPr wrap="square" rtlCol="0">
            <a:spAutoFit/>
          </a:bodyPr>
          <a:lstStyle/>
          <a:p>
            <a:pPr algn="ctr"/>
            <a:r>
              <a:rPr lang="en-US" sz="2800">
                <a:solidFill>
                  <a:srgbClr val="EAEAEA"/>
                </a:solidFill>
                <a:latin typeface="Nexa Light" panose="02000000000000000000" pitchFamily="50" charset="0"/>
              </a:rPr>
              <a:t>Open Humans</a:t>
            </a:r>
          </a:p>
        </p:txBody>
      </p:sp>
      <p:pic>
        <p:nvPicPr>
          <p:cNvPr id="1026" name="Picture 2" descr="How to Export Large WordPress Databases and Speed Up the Process •">
            <a:extLst>
              <a:ext uri="{FF2B5EF4-FFF2-40B4-BE49-F238E27FC236}">
                <a16:creationId xmlns:a16="http://schemas.microsoft.com/office/drawing/2014/main" id="{7C16A779-2E2B-4A17-A64B-C357541EE9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98" y="2519511"/>
            <a:ext cx="2085527" cy="9683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10EB4C5-FE42-46E7-8466-E0C4F21DD2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32230" y="4751170"/>
            <a:ext cx="824507" cy="692586"/>
          </a:xfrm>
          <a:prstGeom prst="rect">
            <a:avLst/>
          </a:prstGeom>
        </p:spPr>
      </p:pic>
      <p:sp>
        <p:nvSpPr>
          <p:cNvPr id="14" name="Oval 13"/>
          <p:cNvSpPr/>
          <p:nvPr/>
        </p:nvSpPr>
        <p:spPr>
          <a:xfrm>
            <a:off x="5570096" y="2380774"/>
            <a:ext cx="2153121" cy="2040683"/>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875796" y="3375350"/>
            <a:ext cx="1604165" cy="923330"/>
          </a:xfrm>
          <a:prstGeom prst="rect">
            <a:avLst/>
          </a:prstGeom>
          <a:noFill/>
        </p:spPr>
        <p:txBody>
          <a:bodyPr wrap="square" rtlCol="0">
            <a:spAutoFit/>
          </a:bodyPr>
          <a:lstStyle/>
          <a:p>
            <a:pPr algn="ctr"/>
            <a:r>
              <a:rPr lang="en-US">
                <a:solidFill>
                  <a:srgbClr val="EAEAEA"/>
                </a:solidFill>
                <a:latin typeface="Nexa Light" panose="02000000000000000000" pitchFamily="50" charset="0"/>
              </a:rPr>
              <a:t>All of Us Data and Research Center</a:t>
            </a:r>
          </a:p>
        </p:txBody>
      </p:sp>
      <p:sp>
        <p:nvSpPr>
          <p:cNvPr id="12" name="TextBox 11">
            <a:extLst>
              <a:ext uri="{FF2B5EF4-FFF2-40B4-BE49-F238E27FC236}">
                <a16:creationId xmlns:a16="http://schemas.microsoft.com/office/drawing/2014/main" id="{43D3C36E-7D33-4A82-BDA7-A37797E2D8DC}"/>
              </a:ext>
            </a:extLst>
          </p:cNvPr>
          <p:cNvSpPr txBox="1"/>
          <p:nvPr/>
        </p:nvSpPr>
        <p:spPr>
          <a:xfrm>
            <a:off x="4153006" y="5198466"/>
            <a:ext cx="2007461" cy="461665"/>
          </a:xfrm>
          <a:prstGeom prst="rect">
            <a:avLst/>
          </a:prstGeom>
          <a:noFill/>
        </p:spPr>
        <p:txBody>
          <a:bodyPr wrap="square" rtlCol="0">
            <a:spAutoFit/>
          </a:bodyPr>
          <a:lstStyle/>
          <a:p>
            <a:pPr algn="ctr"/>
            <a:r>
              <a:rPr lang="en-US" sz="2400"/>
              <a:t>Developers</a:t>
            </a:r>
          </a:p>
        </p:txBody>
      </p:sp>
      <p:sp>
        <p:nvSpPr>
          <p:cNvPr id="5" name="Arrow: Right 4">
            <a:extLst>
              <a:ext uri="{FF2B5EF4-FFF2-40B4-BE49-F238E27FC236}">
                <a16:creationId xmlns:a16="http://schemas.microsoft.com/office/drawing/2014/main" id="{8823B4C7-A737-45F1-A122-A5F9D91D9CD8}"/>
              </a:ext>
            </a:extLst>
          </p:cNvPr>
          <p:cNvSpPr/>
          <p:nvPr/>
        </p:nvSpPr>
        <p:spPr>
          <a:xfrm rot="19031753">
            <a:off x="5449911" y="4046628"/>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50" name="Picture 2" descr="Roadmap to become a successful programmer | TechGig">
            <a:extLst>
              <a:ext uri="{FF2B5EF4-FFF2-40B4-BE49-F238E27FC236}">
                <a16:creationId xmlns:a16="http://schemas.microsoft.com/office/drawing/2014/main" id="{3DFF65CB-7931-470C-967D-763B1B15420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769" t="9001" r="26133" b="9700"/>
          <a:stretch/>
        </p:blipFill>
        <p:spPr bwMode="auto">
          <a:xfrm>
            <a:off x="4588388" y="4206266"/>
            <a:ext cx="1030637"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537009C-C638-4E5E-9E67-93C503217D6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901211" y="2346942"/>
            <a:ext cx="1490543" cy="1434005"/>
          </a:xfrm>
          <a:prstGeom prst="rect">
            <a:avLst/>
          </a:prstGeom>
        </p:spPr>
      </p:pic>
      <p:sp>
        <p:nvSpPr>
          <p:cNvPr id="6" name="Arrow: Left 5">
            <a:extLst>
              <a:ext uri="{FF2B5EF4-FFF2-40B4-BE49-F238E27FC236}">
                <a16:creationId xmlns:a16="http://schemas.microsoft.com/office/drawing/2014/main" id="{3F09F885-9570-4DDE-8260-437045BA7BC4}"/>
              </a:ext>
            </a:extLst>
          </p:cNvPr>
          <p:cNvSpPr/>
          <p:nvPr/>
        </p:nvSpPr>
        <p:spPr>
          <a:xfrm rot="10800000" flipV="1">
            <a:off x="3298007" y="2245400"/>
            <a:ext cx="1612949" cy="2403107"/>
          </a:xfrm>
          <a:prstGeom prst="lef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All of Us Open Humans Project</a:t>
            </a:r>
          </a:p>
        </p:txBody>
      </p:sp>
      <p:sp>
        <p:nvSpPr>
          <p:cNvPr id="18" name="TextBox 17">
            <a:extLst>
              <a:ext uri="{FF2B5EF4-FFF2-40B4-BE49-F238E27FC236}">
                <a16:creationId xmlns:a16="http://schemas.microsoft.com/office/drawing/2014/main" id="{F2683CDC-3585-4000-BF4B-5A6AB22E18A8}"/>
              </a:ext>
            </a:extLst>
          </p:cNvPr>
          <p:cNvSpPr txBox="1"/>
          <p:nvPr/>
        </p:nvSpPr>
        <p:spPr>
          <a:xfrm>
            <a:off x="5680424" y="5934970"/>
            <a:ext cx="2543021" cy="461665"/>
          </a:xfrm>
          <a:prstGeom prst="rect">
            <a:avLst/>
          </a:prstGeom>
          <a:noFill/>
        </p:spPr>
        <p:txBody>
          <a:bodyPr wrap="square" rtlCol="0">
            <a:spAutoFit/>
          </a:bodyPr>
          <a:lstStyle/>
          <a:p>
            <a:pPr algn="ctr"/>
            <a:r>
              <a:rPr lang="en-US" sz="2400"/>
              <a:t>Researchers</a:t>
            </a:r>
          </a:p>
        </p:txBody>
      </p:sp>
      <p:sp>
        <p:nvSpPr>
          <p:cNvPr id="20" name="TextBox 19">
            <a:extLst>
              <a:ext uri="{FF2B5EF4-FFF2-40B4-BE49-F238E27FC236}">
                <a16:creationId xmlns:a16="http://schemas.microsoft.com/office/drawing/2014/main" id="{4FBDBACA-8FD1-4687-8087-F4799F3BDF4F}"/>
              </a:ext>
            </a:extLst>
          </p:cNvPr>
          <p:cNvSpPr txBox="1"/>
          <p:nvPr/>
        </p:nvSpPr>
        <p:spPr>
          <a:xfrm>
            <a:off x="118508" y="5583554"/>
            <a:ext cx="1635336" cy="461665"/>
          </a:xfrm>
          <a:prstGeom prst="rect">
            <a:avLst/>
          </a:prstGeom>
          <a:noFill/>
        </p:spPr>
        <p:txBody>
          <a:bodyPr wrap="square" rtlCol="0">
            <a:spAutoFit/>
          </a:bodyPr>
          <a:lstStyle/>
          <a:p>
            <a:pPr algn="ctr"/>
            <a:r>
              <a:rPr lang="en-US" sz="2400"/>
              <a:t>Patients</a:t>
            </a:r>
          </a:p>
        </p:txBody>
      </p:sp>
      <p:sp>
        <p:nvSpPr>
          <p:cNvPr id="21" name="Arrow: Left 20">
            <a:extLst>
              <a:ext uri="{FF2B5EF4-FFF2-40B4-BE49-F238E27FC236}">
                <a16:creationId xmlns:a16="http://schemas.microsoft.com/office/drawing/2014/main" id="{A8D99F40-68BD-4078-BA6E-44EF3B25C26E}"/>
              </a:ext>
            </a:extLst>
          </p:cNvPr>
          <p:cNvSpPr/>
          <p:nvPr/>
        </p:nvSpPr>
        <p:spPr>
          <a:xfrm rot="7085680">
            <a:off x="797586" y="4255321"/>
            <a:ext cx="484477"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ow can IT tools improve patient education? - ALSAD">
            <a:extLst>
              <a:ext uri="{FF2B5EF4-FFF2-40B4-BE49-F238E27FC236}">
                <a16:creationId xmlns:a16="http://schemas.microsoft.com/office/drawing/2014/main" id="{6C3D97AA-1D68-4534-838D-3E626E53EA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969" r="18207"/>
          <a:stretch/>
        </p:blipFill>
        <p:spPr bwMode="auto">
          <a:xfrm>
            <a:off x="311726" y="4485005"/>
            <a:ext cx="1153754" cy="10897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1DCCC4D-4677-4AB4-8E9A-9FF637F4B9EA}"/>
              </a:ext>
            </a:extLst>
          </p:cNvPr>
          <p:cNvGrpSpPr/>
          <p:nvPr/>
        </p:nvGrpSpPr>
        <p:grpSpPr>
          <a:xfrm>
            <a:off x="1749118" y="4452850"/>
            <a:ext cx="1738374" cy="1361537"/>
            <a:chOff x="7622516" y="4767982"/>
            <a:chExt cx="2553766" cy="2000172"/>
          </a:xfrm>
        </p:grpSpPr>
        <p:sp>
          <p:nvSpPr>
            <p:cNvPr id="2" name="Oval 1">
              <a:extLst>
                <a:ext uri="{FF2B5EF4-FFF2-40B4-BE49-F238E27FC236}">
                  <a16:creationId xmlns:a16="http://schemas.microsoft.com/office/drawing/2014/main" id="{A8293967-B032-440D-AC24-08E14452E622}"/>
                </a:ext>
              </a:extLst>
            </p:cNvPr>
            <p:cNvSpPr/>
            <p:nvPr/>
          </p:nvSpPr>
          <p:spPr>
            <a:xfrm>
              <a:off x="8052601" y="4767982"/>
              <a:ext cx="1432216" cy="142257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nthem Blue Cross &amp; Blue Shield Quotes - Hyers &amp; Associates">
              <a:extLst>
                <a:ext uri="{FF2B5EF4-FFF2-40B4-BE49-F238E27FC236}">
                  <a16:creationId xmlns:a16="http://schemas.microsoft.com/office/drawing/2014/main" id="{B0DBB6CA-A9C0-4DEE-B93A-DCE3A52D9FB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2756" b="38875"/>
            <a:stretch/>
          </p:blipFill>
          <p:spPr bwMode="auto">
            <a:xfrm>
              <a:off x="8090767" y="5159748"/>
              <a:ext cx="1355884" cy="69967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2BA6AFF-AF28-407F-BC7C-34278BF78CFB}"/>
                </a:ext>
              </a:extLst>
            </p:cNvPr>
            <p:cNvSpPr txBox="1"/>
            <p:nvPr/>
          </p:nvSpPr>
          <p:spPr>
            <a:xfrm>
              <a:off x="7622516" y="6089943"/>
              <a:ext cx="2553766" cy="678211"/>
            </a:xfrm>
            <a:prstGeom prst="rect">
              <a:avLst/>
            </a:prstGeom>
            <a:noFill/>
          </p:spPr>
          <p:txBody>
            <a:bodyPr wrap="square" rtlCol="0">
              <a:spAutoFit/>
            </a:bodyPr>
            <a:lstStyle/>
            <a:p>
              <a:pPr algn="ctr"/>
              <a:r>
                <a:rPr lang="en-US" sz="2400"/>
                <a:t>Insurance</a:t>
              </a:r>
            </a:p>
          </p:txBody>
        </p:sp>
      </p:grpSp>
      <p:pic>
        <p:nvPicPr>
          <p:cNvPr id="8" name="Picture 7">
            <a:extLst>
              <a:ext uri="{FF2B5EF4-FFF2-40B4-BE49-F238E27FC236}">
                <a16:creationId xmlns:a16="http://schemas.microsoft.com/office/drawing/2014/main" id="{06694515-8B98-46CB-ACCB-9ECF0E953C43}"/>
              </a:ext>
            </a:extLst>
          </p:cNvPr>
          <p:cNvPicPr>
            <a:picLocks noChangeAspect="1"/>
          </p:cNvPicPr>
          <p:nvPr/>
        </p:nvPicPr>
        <p:blipFill>
          <a:blip r:embed="rId13"/>
          <a:stretch>
            <a:fillRect/>
          </a:stretch>
        </p:blipFill>
        <p:spPr>
          <a:xfrm>
            <a:off x="7777558" y="4281448"/>
            <a:ext cx="779180" cy="7971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7" name="TextBox 26">
            <a:extLst>
              <a:ext uri="{FF2B5EF4-FFF2-40B4-BE49-F238E27FC236}">
                <a16:creationId xmlns:a16="http://schemas.microsoft.com/office/drawing/2014/main" id="{714BB565-806C-4F10-8EB3-2E313C3C707F}"/>
              </a:ext>
            </a:extLst>
          </p:cNvPr>
          <p:cNvSpPr txBox="1"/>
          <p:nvPr/>
        </p:nvSpPr>
        <p:spPr>
          <a:xfrm>
            <a:off x="7550830" y="5041305"/>
            <a:ext cx="1685764" cy="461665"/>
          </a:xfrm>
          <a:prstGeom prst="rect">
            <a:avLst/>
          </a:prstGeom>
          <a:noFill/>
        </p:spPr>
        <p:txBody>
          <a:bodyPr wrap="square" rtlCol="0">
            <a:spAutoFit/>
          </a:bodyPr>
          <a:lstStyle/>
          <a:p>
            <a:pPr algn="ctr"/>
            <a:r>
              <a:rPr lang="en-US" sz="2400"/>
              <a:t>Physicians</a:t>
            </a:r>
          </a:p>
        </p:txBody>
      </p:sp>
      <p:pic>
        <p:nvPicPr>
          <p:cNvPr id="9218" name="Picture 2" descr="Fda - Free food icons">
            <a:extLst>
              <a:ext uri="{FF2B5EF4-FFF2-40B4-BE49-F238E27FC236}">
                <a16:creationId xmlns:a16="http://schemas.microsoft.com/office/drawing/2014/main" id="{6A5D99EB-B80B-4949-954E-57AE366EEE8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2931" y="1898768"/>
            <a:ext cx="898250" cy="89825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C5B11125-E3D8-4270-A009-E1358DFC1CE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57930" y="1384225"/>
            <a:ext cx="809520" cy="61133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National Institutes of Health - MEpedia">
            <a:extLst>
              <a:ext uri="{FF2B5EF4-FFF2-40B4-BE49-F238E27FC236}">
                <a16:creationId xmlns:a16="http://schemas.microsoft.com/office/drawing/2014/main" id="{3D586265-E1A1-4068-9CC4-1DFA12744C7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60959" y="1341254"/>
            <a:ext cx="778670" cy="68498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WHO | UNGIS">
            <a:extLst>
              <a:ext uri="{FF2B5EF4-FFF2-40B4-BE49-F238E27FC236}">
                <a16:creationId xmlns:a16="http://schemas.microsoft.com/office/drawing/2014/main" id="{BC1F30DE-D77A-4C69-8633-337F79345E2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36378" y="1657946"/>
            <a:ext cx="869637" cy="869637"/>
          </a:xfrm>
          <a:prstGeom prst="ellipse">
            <a:avLst/>
          </a:prstGeom>
          <a:solidFill>
            <a:schemeClr val="bg1"/>
          </a:solidFill>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AutoShape 2" descr="Amazon drops word mark in new app icon, fully embracing the smile logo">
            <a:extLst>
              <a:ext uri="{FF2B5EF4-FFF2-40B4-BE49-F238E27FC236}">
                <a16:creationId xmlns:a16="http://schemas.microsoft.com/office/drawing/2014/main" id="{60BC2DFF-96D2-4C6F-A5C9-63490D81D4F1}"/>
              </a:ext>
            </a:extLst>
          </p:cNvPr>
          <p:cNvSpPr>
            <a:spLocks noChangeAspect="1" noChangeArrowheads="1"/>
          </p:cNvSpPr>
          <p:nvPr/>
        </p:nvSpPr>
        <p:spPr bwMode="auto">
          <a:xfrm>
            <a:off x="7137045" y="3002285"/>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Amazon drops word mark in new app icon, fully embracing the smile logo">
            <a:extLst>
              <a:ext uri="{FF2B5EF4-FFF2-40B4-BE49-F238E27FC236}">
                <a16:creationId xmlns:a16="http://schemas.microsoft.com/office/drawing/2014/main" id="{98B60DC9-120E-477E-80C5-6CCD4CB76133}"/>
              </a:ext>
            </a:extLst>
          </p:cNvPr>
          <p:cNvSpPr>
            <a:spLocks noChangeAspect="1" noChangeArrowheads="1"/>
          </p:cNvSpPr>
          <p:nvPr/>
        </p:nvSpPr>
        <p:spPr bwMode="auto">
          <a:xfrm>
            <a:off x="7289445" y="3154685"/>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Amazon Icon | Socialmedia Iconset | uiconstock">
            <a:extLst>
              <a:ext uri="{FF2B5EF4-FFF2-40B4-BE49-F238E27FC236}">
                <a16:creationId xmlns:a16="http://schemas.microsoft.com/office/drawing/2014/main" id="{5258613C-E59E-408D-90E8-217C7F162187}"/>
              </a:ext>
            </a:extLst>
          </p:cNvPr>
          <p:cNvSpPr>
            <a:spLocks noChangeAspect="1" noChangeArrowheads="1"/>
          </p:cNvSpPr>
          <p:nvPr/>
        </p:nvSpPr>
        <p:spPr bwMode="auto">
          <a:xfrm>
            <a:off x="8421341" y="3763127"/>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rrow: Left 43">
            <a:extLst>
              <a:ext uri="{FF2B5EF4-FFF2-40B4-BE49-F238E27FC236}">
                <a16:creationId xmlns:a16="http://schemas.microsoft.com/office/drawing/2014/main" id="{E684F930-6E54-4ED5-B1B4-8656618BE7E2}"/>
              </a:ext>
            </a:extLst>
          </p:cNvPr>
          <p:cNvSpPr/>
          <p:nvPr/>
        </p:nvSpPr>
        <p:spPr>
          <a:xfrm rot="21119920">
            <a:off x="2465431" y="3311635"/>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Left 44">
            <a:extLst>
              <a:ext uri="{FF2B5EF4-FFF2-40B4-BE49-F238E27FC236}">
                <a16:creationId xmlns:a16="http://schemas.microsoft.com/office/drawing/2014/main" id="{0871CDF6-9F6F-43E2-BD9F-BB38D24CD3BC}"/>
              </a:ext>
            </a:extLst>
          </p:cNvPr>
          <p:cNvSpPr/>
          <p:nvPr/>
        </p:nvSpPr>
        <p:spPr>
          <a:xfrm rot="15211448">
            <a:off x="978877" y="2120805"/>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 45">
            <a:extLst>
              <a:ext uri="{FF2B5EF4-FFF2-40B4-BE49-F238E27FC236}">
                <a16:creationId xmlns:a16="http://schemas.microsoft.com/office/drawing/2014/main" id="{0C936ECB-96E3-4F50-8123-9D1511CD7C36}"/>
              </a:ext>
            </a:extLst>
          </p:cNvPr>
          <p:cNvSpPr/>
          <p:nvPr/>
        </p:nvSpPr>
        <p:spPr>
          <a:xfrm rot="13891180">
            <a:off x="447562" y="2356307"/>
            <a:ext cx="522954" cy="254928"/>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Amazon Logo Icon of Flat style - Available in SVG, PNG, EPS, AI &amp; Icon fonts">
            <a:extLst>
              <a:ext uri="{FF2B5EF4-FFF2-40B4-BE49-F238E27FC236}">
                <a16:creationId xmlns:a16="http://schemas.microsoft.com/office/drawing/2014/main" id="{75486071-27AF-40A4-BEE3-30666475E83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988" y="1957794"/>
            <a:ext cx="521587" cy="521587"/>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338" name="Picture 2" descr="Instacart offers grocery delivery to your front door - Inside Business">
            <a:extLst>
              <a:ext uri="{FF2B5EF4-FFF2-40B4-BE49-F238E27FC236}">
                <a16:creationId xmlns:a16="http://schemas.microsoft.com/office/drawing/2014/main" id="{1A095673-707A-40EB-8FAF-DF2FC935858B}"/>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4433" t="5109" r="17367" b="5783"/>
          <a:stretch/>
        </p:blipFill>
        <p:spPr bwMode="auto">
          <a:xfrm>
            <a:off x="910084" y="1856205"/>
            <a:ext cx="481227" cy="451643"/>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314" name="Picture 2" descr="Amazon.com: Walgreens: Alexa Skills">
            <a:extLst>
              <a:ext uri="{FF2B5EF4-FFF2-40B4-BE49-F238E27FC236}">
                <a16:creationId xmlns:a16="http://schemas.microsoft.com/office/drawing/2014/main" id="{6D56F5B6-000B-4C2C-B169-FF2D93A3D5E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79464" y="1849006"/>
            <a:ext cx="652227" cy="65222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9CFF803E-0089-4951-A33D-6A2BCB104C9A}"/>
              </a:ext>
            </a:extLst>
          </p:cNvPr>
          <p:cNvSpPr txBox="1"/>
          <p:nvPr/>
        </p:nvSpPr>
        <p:spPr>
          <a:xfrm>
            <a:off x="-76614" y="1692351"/>
            <a:ext cx="1614281" cy="276999"/>
          </a:xfrm>
          <a:prstGeom prst="rect">
            <a:avLst/>
          </a:prstGeom>
          <a:noFill/>
        </p:spPr>
        <p:txBody>
          <a:bodyPr wrap="square">
            <a:spAutoFit/>
          </a:bodyPr>
          <a:lstStyle/>
          <a:p>
            <a:r>
              <a:rPr lang="en-US" sz="1200"/>
              <a:t>Supplements</a:t>
            </a:r>
          </a:p>
        </p:txBody>
      </p:sp>
      <p:sp>
        <p:nvSpPr>
          <p:cNvPr id="50" name="TextBox 49">
            <a:extLst>
              <a:ext uri="{FF2B5EF4-FFF2-40B4-BE49-F238E27FC236}">
                <a16:creationId xmlns:a16="http://schemas.microsoft.com/office/drawing/2014/main" id="{582A9604-B2C4-481B-9369-1D4679FEAE17}"/>
              </a:ext>
            </a:extLst>
          </p:cNvPr>
          <p:cNvSpPr txBox="1"/>
          <p:nvPr/>
        </p:nvSpPr>
        <p:spPr>
          <a:xfrm>
            <a:off x="823082" y="1552010"/>
            <a:ext cx="1429170" cy="276999"/>
          </a:xfrm>
          <a:prstGeom prst="rect">
            <a:avLst/>
          </a:prstGeom>
          <a:noFill/>
        </p:spPr>
        <p:txBody>
          <a:bodyPr wrap="square">
            <a:spAutoFit/>
          </a:bodyPr>
          <a:lstStyle/>
          <a:p>
            <a:r>
              <a:rPr lang="en-US" sz="1200"/>
              <a:t>Groceries</a:t>
            </a:r>
          </a:p>
        </p:txBody>
      </p:sp>
      <p:sp>
        <p:nvSpPr>
          <p:cNvPr id="52" name="TextBox 51">
            <a:extLst>
              <a:ext uri="{FF2B5EF4-FFF2-40B4-BE49-F238E27FC236}">
                <a16:creationId xmlns:a16="http://schemas.microsoft.com/office/drawing/2014/main" id="{0100C0D3-7112-4406-AA43-59FB788122EF}"/>
              </a:ext>
            </a:extLst>
          </p:cNvPr>
          <p:cNvSpPr txBox="1"/>
          <p:nvPr/>
        </p:nvSpPr>
        <p:spPr>
          <a:xfrm>
            <a:off x="1701793" y="1597667"/>
            <a:ext cx="1487936" cy="276999"/>
          </a:xfrm>
          <a:prstGeom prst="rect">
            <a:avLst/>
          </a:prstGeom>
          <a:noFill/>
        </p:spPr>
        <p:txBody>
          <a:bodyPr wrap="square">
            <a:spAutoFit/>
          </a:bodyPr>
          <a:lstStyle/>
          <a:p>
            <a:r>
              <a:rPr lang="en-US" sz="1200"/>
              <a:t>Medications</a:t>
            </a:r>
          </a:p>
        </p:txBody>
      </p:sp>
      <p:sp>
        <p:nvSpPr>
          <p:cNvPr id="53" name="Arrow: Left 52">
            <a:extLst>
              <a:ext uri="{FF2B5EF4-FFF2-40B4-BE49-F238E27FC236}">
                <a16:creationId xmlns:a16="http://schemas.microsoft.com/office/drawing/2014/main" id="{61832BD1-AF5F-42DA-B381-9187F1C88091}"/>
              </a:ext>
            </a:extLst>
          </p:cNvPr>
          <p:cNvSpPr/>
          <p:nvPr/>
        </p:nvSpPr>
        <p:spPr>
          <a:xfrm rot="10800000">
            <a:off x="8058757" y="3316024"/>
            <a:ext cx="1292471"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Table&#10;&#10;Description automatically generated">
            <a:extLst>
              <a:ext uri="{FF2B5EF4-FFF2-40B4-BE49-F238E27FC236}">
                <a16:creationId xmlns:a16="http://schemas.microsoft.com/office/drawing/2014/main" id="{D9C12293-A6E2-438D-80CB-35A2DE46B22E}"/>
              </a:ext>
            </a:extLst>
          </p:cNvPr>
          <p:cNvPicPr>
            <a:picLocks noChangeAspect="1"/>
          </p:cNvPicPr>
          <p:nvPr/>
        </p:nvPicPr>
        <p:blipFill rotWithShape="1">
          <a:blip r:embed="rId21">
            <a:extLst>
              <a:ext uri="{28A0092B-C50C-407E-A947-70E740481C1C}">
                <a14:useLocalDpi xmlns:a14="http://schemas.microsoft.com/office/drawing/2010/main" val="0"/>
              </a:ext>
            </a:extLst>
          </a:blip>
          <a:srcRect b="46920"/>
          <a:stretch/>
        </p:blipFill>
        <p:spPr>
          <a:xfrm>
            <a:off x="9754785" y="2296164"/>
            <a:ext cx="1782960" cy="2168826"/>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628314689"/>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4" grpId="0" animBg="1"/>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7FBFF947-0568-41C8-9D1F-B98750138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146F29-E510-4DB4-B56B-1A8766645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81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43FDA1FA-3541-46E6-83FF-BDDA692BB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5339824" y="0"/>
            <a:ext cx="68583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F0045498-7D05-4C50-B7A3-6FAE5E1AA442}"/>
              </a:ext>
            </a:extLst>
          </p:cNvPr>
          <p:cNvSpPr txBox="1"/>
          <p:nvPr/>
        </p:nvSpPr>
        <p:spPr>
          <a:xfrm>
            <a:off x="5997823" y="872529"/>
            <a:ext cx="5542398" cy="2993309"/>
          </a:xfrm>
          <a:prstGeom prst="rect">
            <a:avLst/>
          </a:prstGeom>
        </p:spPr>
        <p:txBody>
          <a:bodyPr vert="horz" lIns="91440" tIns="45720" rIns="91440" bIns="45720" rtlCol="0" anchor="b">
            <a:noAutofit/>
          </a:bodyPr>
          <a:lstStyle/>
          <a:p>
            <a:pPr defTabSz="914400">
              <a:lnSpc>
                <a:spcPct val="85000"/>
              </a:lnSpc>
              <a:spcBef>
                <a:spcPct val="0"/>
              </a:spcBef>
              <a:spcAft>
                <a:spcPts val="600"/>
              </a:spcAft>
            </a:pPr>
            <a:r>
              <a:rPr lang="en-US" sz="6000" spc="-50">
                <a:solidFill>
                  <a:srgbClr val="FFFFFF"/>
                </a:solidFill>
                <a:latin typeface="+mj-lt"/>
                <a:ea typeface="+mj-ea"/>
                <a:cs typeface="+mj-cs"/>
              </a:rPr>
              <a:t>We’ve Seen a </a:t>
            </a:r>
            <a:r>
              <a:rPr lang="en-US" sz="6000" b="1" spc="-50">
                <a:solidFill>
                  <a:srgbClr val="FFFFFF"/>
                </a:solidFill>
                <a:latin typeface="+mj-lt"/>
                <a:ea typeface="+mj-ea"/>
                <a:cs typeface="+mj-cs"/>
              </a:rPr>
              <a:t>50X</a:t>
            </a:r>
            <a:r>
              <a:rPr lang="en-US" sz="6000" spc="-50">
                <a:solidFill>
                  <a:srgbClr val="FFFFFF"/>
                </a:solidFill>
                <a:latin typeface="+mj-lt"/>
                <a:ea typeface="+mj-ea"/>
                <a:cs typeface="+mj-cs"/>
              </a:rPr>
              <a:t> Growth in Health Data Over the Past 10 Years</a:t>
            </a:r>
          </a:p>
        </p:txBody>
      </p:sp>
      <p:pic>
        <p:nvPicPr>
          <p:cNvPr id="3" name="Picture 2">
            <a:extLst>
              <a:ext uri="{FF2B5EF4-FFF2-40B4-BE49-F238E27FC236}">
                <a16:creationId xmlns:a16="http://schemas.microsoft.com/office/drawing/2014/main" id="{EFD091E7-AFB3-4DBB-8AB2-B2AF2FDA559E}"/>
              </a:ext>
            </a:extLst>
          </p:cNvPr>
          <p:cNvPicPr>
            <a:picLocks noChangeAspect="1"/>
          </p:cNvPicPr>
          <p:nvPr/>
        </p:nvPicPr>
        <p:blipFill rotWithShape="1">
          <a:blip r:embed="rId2"/>
          <a:srcRect t="13357" b="6265"/>
          <a:stretch/>
        </p:blipFill>
        <p:spPr>
          <a:xfrm>
            <a:off x="223458" y="143083"/>
            <a:ext cx="4911601" cy="2990494"/>
          </a:xfrm>
          <a:prstGeom prst="rect">
            <a:avLst/>
          </a:prstGeom>
        </p:spPr>
      </p:pic>
      <p:pic>
        <p:nvPicPr>
          <p:cNvPr id="13" name="Picture 12">
            <a:extLst>
              <a:ext uri="{FF2B5EF4-FFF2-40B4-BE49-F238E27FC236}">
                <a16:creationId xmlns:a16="http://schemas.microsoft.com/office/drawing/2014/main" id="{8866B50F-E700-4E83-ABC2-E30BC048833A}"/>
              </a:ext>
            </a:extLst>
          </p:cNvPr>
          <p:cNvPicPr>
            <a:picLocks noChangeAspect="1"/>
          </p:cNvPicPr>
          <p:nvPr/>
        </p:nvPicPr>
        <p:blipFill rotWithShape="1">
          <a:blip r:embed="rId3"/>
          <a:srcRect r="4634"/>
          <a:stretch/>
        </p:blipFill>
        <p:spPr>
          <a:xfrm>
            <a:off x="182912" y="3338850"/>
            <a:ext cx="4911602" cy="3313876"/>
          </a:xfrm>
          <a:prstGeom prst="rect">
            <a:avLst/>
          </a:prstGeom>
        </p:spPr>
      </p:pic>
      <p:cxnSp>
        <p:nvCxnSpPr>
          <p:cNvPr id="30" name="Straight Connector 29">
            <a:extLst>
              <a:ext uri="{FF2B5EF4-FFF2-40B4-BE49-F238E27FC236}">
                <a16:creationId xmlns:a16="http://schemas.microsoft.com/office/drawing/2014/main" id="{1E6A7830-4B1A-416E-8782-4D0DC1F29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61343" y="4343400"/>
            <a:ext cx="5202616" cy="0"/>
          </a:xfrm>
          <a:prstGeom prst="line">
            <a:avLst/>
          </a:prstGeom>
          <a:ln w="6350">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836AC56-6DAE-491B-BE19-0EF64A3DD597}"/>
              </a:ext>
            </a:extLst>
          </p:cNvPr>
          <p:cNvSpPr txBox="1"/>
          <p:nvPr/>
        </p:nvSpPr>
        <p:spPr>
          <a:xfrm>
            <a:off x="5961343" y="4561613"/>
            <a:ext cx="5542398" cy="2091113"/>
          </a:xfrm>
          <a:prstGeom prst="rect">
            <a:avLst/>
          </a:prstGeom>
        </p:spPr>
        <p:txBody>
          <a:bodyPr vert="horz" lIns="91440" tIns="45720" rIns="91440" bIns="45720" rtlCol="0" anchor="b">
            <a:noAutofit/>
          </a:bodyPr>
          <a:lstStyle/>
          <a:p>
            <a:pPr defTabSz="914400">
              <a:lnSpc>
                <a:spcPct val="85000"/>
              </a:lnSpc>
              <a:spcBef>
                <a:spcPct val="0"/>
              </a:spcBef>
              <a:spcAft>
                <a:spcPts val="600"/>
              </a:spcAft>
            </a:pPr>
            <a:r>
              <a:rPr lang="en-US" sz="5400" spc="-50">
                <a:solidFill>
                  <a:srgbClr val="FFFFFF"/>
                </a:solidFill>
                <a:latin typeface="+mj-lt"/>
                <a:ea typeface="+mj-ea"/>
                <a:cs typeface="+mj-cs"/>
              </a:rPr>
              <a:t>And the creation of 350,000 digital health apps</a:t>
            </a:r>
          </a:p>
        </p:txBody>
      </p:sp>
    </p:spTree>
    <p:extLst>
      <p:ext uri="{BB962C8B-B14F-4D97-AF65-F5344CB8AC3E}">
        <p14:creationId xmlns:p14="http://schemas.microsoft.com/office/powerpoint/2010/main" val="3224205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D08F3139-56B2-4328-91E7-1638009FDF1C}"/>
              </a:ext>
            </a:extLst>
          </p:cNvPr>
          <p:cNvSpPr txBox="1"/>
          <p:nvPr/>
        </p:nvSpPr>
        <p:spPr>
          <a:xfrm>
            <a:off x="243276" y="241160"/>
            <a:ext cx="3595194" cy="6280219"/>
          </a:xfrm>
          <a:prstGeom prst="rect">
            <a:avLst/>
          </a:prstGeom>
        </p:spPr>
        <p:txBody>
          <a:bodyPr vert="horz" lIns="91440" tIns="45720" rIns="91440" bIns="45720" rtlCol="0" anchor="b">
            <a:normAutofit fontScale="92500" lnSpcReduction="10000"/>
          </a:bodyPr>
          <a:lstStyle/>
          <a:p>
            <a:pPr algn="r" defTabSz="914400">
              <a:lnSpc>
                <a:spcPct val="85000"/>
              </a:lnSpc>
              <a:spcBef>
                <a:spcPct val="0"/>
              </a:spcBef>
              <a:spcAft>
                <a:spcPts val="600"/>
              </a:spcAft>
            </a:pPr>
            <a:r>
              <a:rPr lang="en-US" sz="5400" spc="-50">
                <a:solidFill>
                  <a:srgbClr val="FFFFFF"/>
                </a:solidFill>
                <a:latin typeface="+mj-lt"/>
                <a:ea typeface="+mj-ea"/>
                <a:cs typeface="+mj-cs"/>
              </a:rPr>
              <a:t>Yet All of This Innovation and Data has Failed to Improve Lifespan or the Cost Burden of Chronic Disease</a:t>
            </a:r>
          </a:p>
        </p:txBody>
      </p:sp>
      <p:sp>
        <p:nvSpPr>
          <p:cNvPr id="21" name="Rectangle 20">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3EFF28DC-78F0-4B49-9C03-1E60BBC8DB48}"/>
              </a:ext>
            </a:extLst>
          </p:cNvPr>
          <p:cNvPicPr>
            <a:picLocks noChangeAspect="1"/>
          </p:cNvPicPr>
          <p:nvPr/>
        </p:nvPicPr>
        <p:blipFill rotWithShape="1">
          <a:blip r:embed="rId3"/>
          <a:srcRect b="1154"/>
          <a:stretch/>
        </p:blipFill>
        <p:spPr>
          <a:xfrm>
            <a:off x="4260507" y="-24794"/>
            <a:ext cx="7943425" cy="6921109"/>
          </a:xfrm>
          <a:prstGeom prst="rect">
            <a:avLst/>
          </a:prstGeom>
        </p:spPr>
      </p:pic>
    </p:spTree>
    <p:extLst>
      <p:ext uri="{BB962C8B-B14F-4D97-AF65-F5344CB8AC3E}">
        <p14:creationId xmlns:p14="http://schemas.microsoft.com/office/powerpoint/2010/main" val="2615076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stretch>
            <a:fillRect/>
          </a:stretch>
        </p:blipFill>
        <p:spPr>
          <a:xfrm>
            <a:off x="302352" y="5786771"/>
            <a:ext cx="8591550" cy="781050"/>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srcRect r="63502"/>
          <a:stretch/>
        </p:blipFill>
        <p:spPr>
          <a:xfrm>
            <a:off x="8893902" y="5786771"/>
            <a:ext cx="3135709" cy="781050"/>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83813" y="290179"/>
            <a:ext cx="11647740" cy="1754326"/>
          </a:xfrm>
          <a:prstGeom prst="rect">
            <a:avLst/>
          </a:prstGeom>
          <a:noFill/>
        </p:spPr>
        <p:txBody>
          <a:bodyPr wrap="none" lIns="91440" tIns="45720" rIns="91440" bIns="45720">
            <a:spAutoFit/>
          </a:bodyPr>
          <a:lstStyle/>
          <a:p>
            <a:pPr algn="ctr"/>
            <a:r>
              <a:rPr lang="en-US" sz="5400" b="0" cap="none" spc="0">
                <a:ln w="0"/>
                <a:solidFill>
                  <a:schemeClr val="tx1"/>
                </a:solidFill>
                <a:latin typeface="Abadi" panose="020B0604020104020204" pitchFamily="34" charset="0"/>
              </a:rPr>
              <a:t>Problem: Collaboration &amp; Data Sharing</a:t>
            </a:r>
          </a:p>
          <a:p>
            <a:pPr algn="ctr"/>
            <a:r>
              <a:rPr lang="en-US" sz="5400">
                <a:ln w="0"/>
                <a:latin typeface="Abadi" panose="020B0604020104020204" pitchFamily="34" charset="0"/>
              </a:rPr>
              <a:t>is</a:t>
            </a:r>
            <a:r>
              <a:rPr lang="en-US" sz="5400" b="0" cap="none" spc="0">
                <a:ln w="0"/>
                <a:solidFill>
                  <a:schemeClr val="tx1"/>
                </a:solidFill>
                <a:latin typeface="Abadi" panose="020B0604020104020204" pitchFamily="34" charset="0"/>
              </a:rPr>
              <a:t> Punished by the Market</a:t>
            </a:r>
          </a:p>
        </p:txBody>
      </p:sp>
      <p:sp>
        <p:nvSpPr>
          <p:cNvPr id="10" name="TextBox 9">
            <a:extLst>
              <a:ext uri="{FF2B5EF4-FFF2-40B4-BE49-F238E27FC236}">
                <a16:creationId xmlns:a16="http://schemas.microsoft.com/office/drawing/2014/main" id="{EA117474-3F03-4BB4-AEBE-A2334B12686D}"/>
              </a:ext>
            </a:extLst>
          </p:cNvPr>
          <p:cNvSpPr txBox="1"/>
          <p:nvPr/>
        </p:nvSpPr>
        <p:spPr>
          <a:xfrm>
            <a:off x="583474" y="2421242"/>
            <a:ext cx="10648418" cy="1754326"/>
          </a:xfrm>
          <a:prstGeom prst="rect">
            <a:avLst/>
          </a:prstGeom>
          <a:noFill/>
        </p:spPr>
        <p:txBody>
          <a:bodyPr wrap="square" rtlCol="0">
            <a:spAutoFit/>
          </a:bodyPr>
          <a:lstStyle/>
          <a:p>
            <a:pPr algn="ctr"/>
            <a:r>
              <a:rPr lang="en-US" sz="3600">
                <a:latin typeface="Abadi Extra Light" panose="020B0204020104020204" pitchFamily="34" charset="0"/>
              </a:rPr>
              <a:t>We’re wasting </a:t>
            </a:r>
            <a:r>
              <a:rPr lang="en-US" sz="3600" b="1">
                <a:latin typeface="Abadi Extra Light" panose="020B0204020104020204" pitchFamily="34" charset="0"/>
              </a:rPr>
              <a:t>$157 billion </a:t>
            </a:r>
            <a:r>
              <a:rPr lang="en-US" sz="3600">
                <a:latin typeface="Abadi Extra Light" panose="020B0204020104020204" pitchFamily="34" charset="0"/>
              </a:rPr>
              <a:t>paying over </a:t>
            </a:r>
            <a:r>
              <a:rPr lang="en-US" sz="3600" b="1">
                <a:latin typeface="Abadi Extra Light" panose="020B0204020104020204" pitchFamily="34" charset="0"/>
              </a:rPr>
              <a:t>350,000</a:t>
            </a:r>
            <a:r>
              <a:rPr lang="en-US" sz="3600">
                <a:latin typeface="Abadi Extra Light" panose="020B0204020104020204" pitchFamily="34" charset="0"/>
              </a:rPr>
              <a:t> programmers to write the same code to implement the same basic functionality.   </a:t>
            </a:r>
          </a:p>
        </p:txBody>
      </p:sp>
      <p:cxnSp>
        <p:nvCxnSpPr>
          <p:cNvPr id="3" name="Straight Arrow Connector 2">
            <a:extLst>
              <a:ext uri="{FF2B5EF4-FFF2-40B4-BE49-F238E27FC236}">
                <a16:creationId xmlns:a16="http://schemas.microsoft.com/office/drawing/2014/main" id="{57A8AC5B-3E77-435D-89D5-4A5641100596}"/>
              </a:ext>
            </a:extLst>
          </p:cNvPr>
          <p:cNvCxnSpPr/>
          <p:nvPr/>
        </p:nvCxnSpPr>
        <p:spPr>
          <a:xfrm>
            <a:off x="455453" y="5410033"/>
            <a:ext cx="1122837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F4DFC7A-39B3-4809-A70F-3A219CE068E3}"/>
              </a:ext>
            </a:extLst>
          </p:cNvPr>
          <p:cNvSpPr txBox="1"/>
          <p:nvPr/>
        </p:nvSpPr>
        <p:spPr>
          <a:xfrm>
            <a:off x="3989196" y="4761692"/>
            <a:ext cx="5421419" cy="646331"/>
          </a:xfrm>
          <a:prstGeom prst="rect">
            <a:avLst/>
          </a:prstGeom>
          <a:noFill/>
        </p:spPr>
        <p:txBody>
          <a:bodyPr wrap="square" rtlCol="0">
            <a:spAutoFit/>
          </a:bodyPr>
          <a:lstStyle/>
          <a:p>
            <a:r>
              <a:rPr lang="en-US" sz="3600">
                <a:latin typeface="Abadi" panose="020B0604020104020204" pitchFamily="34" charset="0"/>
              </a:rPr>
              <a:t>Horizontal Stagnation</a:t>
            </a:r>
          </a:p>
        </p:txBody>
      </p:sp>
    </p:spTree>
    <p:extLst>
      <p:ext uri="{BB962C8B-B14F-4D97-AF65-F5344CB8AC3E}">
        <p14:creationId xmlns:p14="http://schemas.microsoft.com/office/powerpoint/2010/main" val="522953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stretch>
            <a:fillRect/>
          </a:stretch>
        </p:blipFill>
        <p:spPr>
          <a:xfrm>
            <a:off x="284423" y="6078591"/>
            <a:ext cx="7003883" cy="636717"/>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srcRect r="63502"/>
          <a:stretch/>
        </p:blipFill>
        <p:spPr>
          <a:xfrm>
            <a:off x="7306235" y="6095614"/>
            <a:ext cx="2419557" cy="602669"/>
          </a:xfrm>
          <a:prstGeom prst="rect">
            <a:avLst/>
          </a:prstGeom>
        </p:spPr>
      </p:pic>
      <p:sp>
        <p:nvSpPr>
          <p:cNvPr id="9" name="Arrow: Pentagon 8">
            <a:extLst>
              <a:ext uri="{FF2B5EF4-FFF2-40B4-BE49-F238E27FC236}">
                <a16:creationId xmlns:a16="http://schemas.microsoft.com/office/drawing/2014/main" id="{E51D71F3-24C5-4BD8-9646-CE97F7948CA7}"/>
              </a:ext>
            </a:extLst>
          </p:cNvPr>
          <p:cNvSpPr/>
          <p:nvPr/>
        </p:nvSpPr>
        <p:spPr>
          <a:xfrm>
            <a:off x="505640" y="1942365"/>
            <a:ext cx="5590359" cy="2308324"/>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a:spAutoFit/>
          </a:bodyPr>
          <a:lstStyle/>
          <a:p>
            <a:r>
              <a:rPr lang="en-US" sz="4800" b="0" cap="none" spc="0">
                <a:ln w="0"/>
                <a:solidFill>
                  <a:schemeClr val="bg1"/>
                </a:solidFill>
                <a:latin typeface="Abadi Extra Light" panose="020B0204020104020204" pitchFamily="34" charset="0"/>
              </a:rPr>
              <a:t>How We Could Be </a:t>
            </a:r>
          </a:p>
          <a:p>
            <a:r>
              <a:rPr lang="en-US" sz="4800" b="0" cap="none" spc="0">
                <a:ln w="0"/>
                <a:solidFill>
                  <a:schemeClr val="bg1"/>
                </a:solidFill>
                <a:latin typeface="Abadi Extra Light" panose="020B0204020104020204" pitchFamily="34" charset="0"/>
              </a:rPr>
              <a:t>Spending that </a:t>
            </a:r>
          </a:p>
          <a:p>
            <a:r>
              <a:rPr lang="en-US" sz="4800" b="0" cap="none" spc="0">
                <a:ln w="0"/>
                <a:solidFill>
                  <a:schemeClr val="bg1"/>
                </a:solidFill>
                <a:latin typeface="Abadi Extra Light" panose="020B0204020104020204" pitchFamily="34" charset="0"/>
              </a:rPr>
              <a:t>$157 Billion</a:t>
            </a:r>
            <a:endParaRPr lang="en-US" sz="4400" b="0" cap="none" spc="0">
              <a:ln w="0"/>
              <a:solidFill>
                <a:schemeClr val="bg1"/>
              </a:solidFill>
              <a:latin typeface="Abadi Extra Light" panose="020B0204020104020204" pitchFamily="34" charset="0"/>
            </a:endParaRPr>
          </a:p>
        </p:txBody>
      </p:sp>
      <p:pic>
        <p:nvPicPr>
          <p:cNvPr id="3" name="Picture 2">
            <a:extLst>
              <a:ext uri="{FF2B5EF4-FFF2-40B4-BE49-F238E27FC236}">
                <a16:creationId xmlns:a16="http://schemas.microsoft.com/office/drawing/2014/main" id="{1EC5468C-A2E0-4A66-9580-722F9DCE5EC7}"/>
              </a:ext>
            </a:extLst>
          </p:cNvPr>
          <p:cNvPicPr>
            <a:picLocks noChangeAspect="1"/>
          </p:cNvPicPr>
          <p:nvPr/>
        </p:nvPicPr>
        <p:blipFill>
          <a:blip r:embed="rId4"/>
          <a:stretch>
            <a:fillRect/>
          </a:stretch>
        </p:blipFill>
        <p:spPr>
          <a:xfrm>
            <a:off x="11746773" y="-142692"/>
            <a:ext cx="285750" cy="6858000"/>
          </a:xfrm>
          <a:prstGeom prst="rect">
            <a:avLst/>
          </a:prstGeom>
        </p:spPr>
      </p:pic>
      <p:pic>
        <p:nvPicPr>
          <p:cNvPr id="11" name="Picture 10">
            <a:extLst>
              <a:ext uri="{FF2B5EF4-FFF2-40B4-BE49-F238E27FC236}">
                <a16:creationId xmlns:a16="http://schemas.microsoft.com/office/drawing/2014/main" id="{1578E87C-5013-4D53-AEEE-82088046D826}"/>
              </a:ext>
            </a:extLst>
          </p:cNvPr>
          <p:cNvPicPr>
            <a:picLocks noChangeAspect="1"/>
          </p:cNvPicPr>
          <p:nvPr/>
        </p:nvPicPr>
        <p:blipFill rotWithShape="1">
          <a:blip r:embed="rId3"/>
          <a:srcRect l="9672" r="63502"/>
          <a:stretch/>
        </p:blipFill>
        <p:spPr>
          <a:xfrm>
            <a:off x="9683211" y="6095614"/>
            <a:ext cx="1778397" cy="602669"/>
          </a:xfrm>
          <a:prstGeom prst="rect">
            <a:avLst/>
          </a:prstGeom>
        </p:spPr>
      </p:pic>
      <p:sp>
        <p:nvSpPr>
          <p:cNvPr id="4" name="Multiplication Sign 3">
            <a:extLst>
              <a:ext uri="{FF2B5EF4-FFF2-40B4-BE49-F238E27FC236}">
                <a16:creationId xmlns:a16="http://schemas.microsoft.com/office/drawing/2014/main" id="{FFF9693A-1217-4F78-9046-4545A46E13CD}"/>
              </a:ext>
            </a:extLst>
          </p:cNvPr>
          <p:cNvSpPr/>
          <p:nvPr/>
        </p:nvSpPr>
        <p:spPr>
          <a:xfrm>
            <a:off x="-105733" y="5947761"/>
            <a:ext cx="11808823" cy="89837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F0DD9BE-10DE-4643-B3FC-633BCB37550F}"/>
              </a:ext>
            </a:extLst>
          </p:cNvPr>
          <p:cNvSpPr/>
          <p:nvPr/>
        </p:nvSpPr>
        <p:spPr>
          <a:xfrm>
            <a:off x="5647173" y="11865"/>
            <a:ext cx="5823417" cy="1015663"/>
          </a:xfrm>
          <a:prstGeom prst="rect">
            <a:avLst/>
          </a:prstGeom>
          <a:noFill/>
        </p:spPr>
        <p:txBody>
          <a:bodyPr wrap="square" lIns="91440" tIns="45720" rIns="91440" bIns="45720">
            <a:spAutoFit/>
          </a:bodyPr>
          <a:lstStyle/>
          <a:p>
            <a:pPr algn="ctr"/>
            <a:r>
              <a:rPr lang="en-US" sz="6000" b="0" cap="none" spc="0">
                <a:ln w="0"/>
                <a:solidFill>
                  <a:schemeClr val="tx1"/>
                </a:solidFill>
                <a:latin typeface="Abadi Extra Light" panose="020B0204020104020204" pitchFamily="34" charset="0"/>
              </a:rPr>
              <a:t>Vertical Innovation</a:t>
            </a:r>
          </a:p>
        </p:txBody>
      </p:sp>
      <p:pic>
        <p:nvPicPr>
          <p:cNvPr id="22" name="Picture 21">
            <a:extLst>
              <a:ext uri="{FF2B5EF4-FFF2-40B4-BE49-F238E27FC236}">
                <a16:creationId xmlns:a16="http://schemas.microsoft.com/office/drawing/2014/main" id="{7C2E328D-4054-4541-9F82-A2ED1C58D750}"/>
              </a:ext>
            </a:extLst>
          </p:cNvPr>
          <p:cNvPicPr>
            <a:picLocks noChangeAspect="1"/>
          </p:cNvPicPr>
          <p:nvPr/>
        </p:nvPicPr>
        <p:blipFill>
          <a:blip r:embed="rId5"/>
          <a:stretch>
            <a:fillRect/>
          </a:stretch>
        </p:blipFill>
        <p:spPr>
          <a:xfrm>
            <a:off x="6139682" y="1073235"/>
            <a:ext cx="5391150" cy="4800600"/>
          </a:xfrm>
          <a:prstGeom prst="rect">
            <a:avLst/>
          </a:prstGeom>
        </p:spPr>
      </p:pic>
    </p:spTree>
    <p:extLst>
      <p:ext uri="{BB962C8B-B14F-4D97-AF65-F5344CB8AC3E}">
        <p14:creationId xmlns:p14="http://schemas.microsoft.com/office/powerpoint/2010/main" val="3277992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1D71F3-24C5-4BD8-9646-CE97F7948CA7}"/>
              </a:ext>
            </a:extLst>
          </p:cNvPr>
          <p:cNvSpPr/>
          <p:nvPr/>
        </p:nvSpPr>
        <p:spPr>
          <a:xfrm>
            <a:off x="429630" y="234314"/>
            <a:ext cx="11141190" cy="1015663"/>
          </a:xfrm>
          <a:prstGeom prst="rect">
            <a:avLst/>
          </a:prstGeom>
          <a:noFill/>
        </p:spPr>
        <p:txBody>
          <a:bodyPr wrap="none" lIns="91440" tIns="45720" rIns="91440" bIns="45720">
            <a:spAutoFit/>
          </a:bodyPr>
          <a:lstStyle/>
          <a:p>
            <a:pPr algn="ctr"/>
            <a:r>
              <a:rPr lang="en-US" sz="6000">
                <a:latin typeface="Abadi" panose="020B0604020104020204" pitchFamily="34" charset="0"/>
              </a:rPr>
              <a:t>Result: Thousands of Dashboards</a:t>
            </a:r>
          </a:p>
        </p:txBody>
      </p:sp>
      <p:sp>
        <p:nvSpPr>
          <p:cNvPr id="10" name="TextBox 9">
            <a:extLst>
              <a:ext uri="{FF2B5EF4-FFF2-40B4-BE49-F238E27FC236}">
                <a16:creationId xmlns:a16="http://schemas.microsoft.com/office/drawing/2014/main" id="{EA117474-3F03-4BB4-AEBE-A2334B12686D}"/>
              </a:ext>
            </a:extLst>
          </p:cNvPr>
          <p:cNvSpPr txBox="1"/>
          <p:nvPr/>
        </p:nvSpPr>
        <p:spPr>
          <a:xfrm>
            <a:off x="927481" y="1573176"/>
            <a:ext cx="10145486" cy="1938992"/>
          </a:xfrm>
          <a:prstGeom prst="rect">
            <a:avLst/>
          </a:prstGeom>
          <a:noFill/>
        </p:spPr>
        <p:txBody>
          <a:bodyPr wrap="square" rtlCol="0">
            <a:spAutoFit/>
          </a:bodyPr>
          <a:lstStyle/>
          <a:p>
            <a:pPr algn="ctr"/>
            <a:r>
              <a:rPr lang="en-US" sz="4000">
                <a:latin typeface="Abadi Extra Light" panose="020B0204020104020204" pitchFamily="34" charset="0"/>
              </a:rPr>
              <a:t>Nearly all apps allow you to provide data and show you what you </a:t>
            </a:r>
            <a:r>
              <a:rPr lang="en-US" sz="4000" b="1">
                <a:latin typeface="Abadi Extra Light" panose="020B0204020104020204" pitchFamily="34" charset="0"/>
              </a:rPr>
              <a:t>have done </a:t>
            </a:r>
            <a:r>
              <a:rPr lang="en-US" sz="4000">
                <a:latin typeface="Abadi Extra Light" panose="020B0204020104020204" pitchFamily="34" charset="0"/>
              </a:rPr>
              <a:t>rather than what you </a:t>
            </a:r>
            <a:r>
              <a:rPr lang="en-US" sz="4000" b="1">
                <a:latin typeface="Abadi Extra Light" panose="020B0204020104020204" pitchFamily="34" charset="0"/>
              </a:rPr>
              <a:t>should do </a:t>
            </a:r>
            <a:r>
              <a:rPr lang="en-US" sz="4000">
                <a:latin typeface="Abadi Extra Light" panose="020B0204020104020204" pitchFamily="34" charset="0"/>
              </a:rPr>
              <a:t>to prevent or treat disease.</a:t>
            </a:r>
          </a:p>
        </p:txBody>
      </p:sp>
      <p:pic>
        <p:nvPicPr>
          <p:cNvPr id="2052" name="Picture 4" descr="I&amp;#39;m working on a personal health dashboard, what wound your number one  feature be? : r/selfhosted">
            <a:extLst>
              <a:ext uri="{FF2B5EF4-FFF2-40B4-BE49-F238E27FC236}">
                <a16:creationId xmlns:a16="http://schemas.microsoft.com/office/drawing/2014/main" id="{F92A0E14-BF99-4475-B99A-D2C235A0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60" y="4154662"/>
            <a:ext cx="3962609" cy="222896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2054" name="Picture 6" descr="Personal Health Dashboard by Vitalii Pylypets on Dribbble">
            <a:extLst>
              <a:ext uri="{FF2B5EF4-FFF2-40B4-BE49-F238E27FC236}">
                <a16:creationId xmlns:a16="http://schemas.microsoft.com/office/drawing/2014/main" id="{BA9B3224-C64B-4D28-965A-306FF7A3A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4345" y="4083052"/>
            <a:ext cx="3008034" cy="225602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2056" name="Picture 8" descr="apple-health-app-ios8-dashboard | PHR4us: Personal Health Records for Us |  Health app, Apple health, Healthkit">
            <a:extLst>
              <a:ext uri="{FF2B5EF4-FFF2-40B4-BE49-F238E27FC236}">
                <a16:creationId xmlns:a16="http://schemas.microsoft.com/office/drawing/2014/main" id="{798E4CE6-517C-4705-A492-BE517A433C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4222" y="4083052"/>
            <a:ext cx="2614865" cy="230057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851940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2"/>
          <a:stretch>
            <a:fillRect/>
          </a:stretch>
        </p:blipFill>
        <p:spPr>
          <a:xfrm>
            <a:off x="284423" y="6078591"/>
            <a:ext cx="7003883" cy="636717"/>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2"/>
          <a:srcRect r="63502"/>
          <a:stretch/>
        </p:blipFill>
        <p:spPr>
          <a:xfrm>
            <a:off x="7306235" y="6095614"/>
            <a:ext cx="2419557" cy="602669"/>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159477" y="-70105"/>
            <a:ext cx="10886313" cy="1015663"/>
          </a:xfrm>
          <a:prstGeom prst="rect">
            <a:avLst/>
          </a:prstGeom>
          <a:noFill/>
        </p:spPr>
        <p:txBody>
          <a:bodyPr wrap="none" lIns="91440" tIns="45720" rIns="91440" bIns="45720">
            <a:spAutoFit/>
          </a:bodyPr>
          <a:lstStyle/>
          <a:p>
            <a:r>
              <a:rPr lang="en-US" sz="4400" b="0" cap="none" spc="0">
                <a:ln w="0"/>
                <a:solidFill>
                  <a:schemeClr val="tx1"/>
                </a:solidFill>
                <a:latin typeface="Abadi" panose="020B0604020104020204" pitchFamily="34" charset="0"/>
              </a:rPr>
              <a:t>Solution:</a:t>
            </a:r>
            <a:r>
              <a:rPr lang="en-US" sz="6000" b="0" cap="none" spc="0">
                <a:ln w="0"/>
                <a:solidFill>
                  <a:schemeClr val="tx1"/>
                </a:solidFill>
                <a:latin typeface="Abadi" panose="020B0604020104020204" pitchFamily="34" charset="0"/>
              </a:rPr>
              <a:t> </a:t>
            </a:r>
            <a:r>
              <a:rPr lang="en-US" sz="4000" b="0" cap="none" spc="0">
                <a:ln w="0"/>
                <a:solidFill>
                  <a:schemeClr val="tx1"/>
                </a:solidFill>
                <a:latin typeface="Abadi" panose="020B0604020104020204" pitchFamily="34" charset="0"/>
              </a:rPr>
              <a:t>Incentivize Open-Source Collaboration</a:t>
            </a:r>
            <a:endParaRPr lang="en-US" sz="2800" b="0" cap="none" spc="0">
              <a:ln w="0"/>
              <a:solidFill>
                <a:schemeClr val="tx1"/>
              </a:solidFill>
              <a:latin typeface="Abadi" panose="020B0604020104020204" pitchFamily="34" charset="0"/>
            </a:endParaRPr>
          </a:p>
        </p:txBody>
      </p:sp>
      <p:sp>
        <p:nvSpPr>
          <p:cNvPr id="10" name="TextBox 9">
            <a:extLst>
              <a:ext uri="{FF2B5EF4-FFF2-40B4-BE49-F238E27FC236}">
                <a16:creationId xmlns:a16="http://schemas.microsoft.com/office/drawing/2014/main" id="{EA117474-3F03-4BB4-AEBE-A2334B12686D}"/>
              </a:ext>
            </a:extLst>
          </p:cNvPr>
          <p:cNvSpPr txBox="1"/>
          <p:nvPr/>
        </p:nvSpPr>
        <p:spPr>
          <a:xfrm>
            <a:off x="686886" y="1019485"/>
            <a:ext cx="7189790" cy="4154984"/>
          </a:xfrm>
          <a:prstGeom prst="rect">
            <a:avLst/>
          </a:prstGeom>
          <a:noFill/>
        </p:spPr>
        <p:txBody>
          <a:bodyPr wrap="square" rtlCol="0">
            <a:spAutoFit/>
          </a:bodyPr>
          <a:lstStyle/>
          <a:p>
            <a:pPr algn="ctr"/>
            <a:r>
              <a:rPr lang="en-US" sz="4400">
                <a:latin typeface="Abadi Extra Light" panose="020B0204020104020204" pitchFamily="34" charset="0"/>
              </a:rPr>
              <a:t>We can utilize a DAO as a vehicle to </a:t>
            </a:r>
            <a:r>
              <a:rPr lang="en-US" sz="4400" b="1">
                <a:latin typeface="Abadi Extra Light" panose="020B0204020104020204" pitchFamily="34" charset="0"/>
              </a:rPr>
              <a:t>reward</a:t>
            </a:r>
            <a:r>
              <a:rPr lang="en-US" sz="4400">
                <a:latin typeface="Abadi Extra Light" panose="020B0204020104020204" pitchFamily="34" charset="0"/>
              </a:rPr>
              <a:t> the creation of </a:t>
            </a:r>
            <a:r>
              <a:rPr lang="en-US" sz="4400" b="1">
                <a:latin typeface="Abadi Extra Light" panose="020B0204020104020204" pitchFamily="34" charset="0"/>
              </a:rPr>
              <a:t>public goods</a:t>
            </a:r>
            <a:r>
              <a:rPr lang="en-US" sz="4400">
                <a:latin typeface="Abadi Extra Light" panose="020B0204020104020204" pitchFamily="34" charset="0"/>
              </a:rPr>
              <a:t>. </a:t>
            </a:r>
          </a:p>
          <a:p>
            <a:pPr algn="ctr"/>
            <a:r>
              <a:rPr lang="en-US" sz="4400">
                <a:latin typeface="Abadi Extra Light" panose="020B0204020104020204" pitchFamily="34" charset="0"/>
              </a:rPr>
              <a:t>This allows everyone to stand on everyone’s shoulders, massively accelerating progress. </a:t>
            </a:r>
          </a:p>
        </p:txBody>
      </p:sp>
      <p:pic>
        <p:nvPicPr>
          <p:cNvPr id="3" name="Picture 2">
            <a:extLst>
              <a:ext uri="{FF2B5EF4-FFF2-40B4-BE49-F238E27FC236}">
                <a16:creationId xmlns:a16="http://schemas.microsoft.com/office/drawing/2014/main" id="{1EC5468C-A2E0-4A66-9580-722F9DCE5EC7}"/>
              </a:ext>
            </a:extLst>
          </p:cNvPr>
          <p:cNvPicPr>
            <a:picLocks noChangeAspect="1"/>
          </p:cNvPicPr>
          <p:nvPr/>
        </p:nvPicPr>
        <p:blipFill>
          <a:blip r:embed="rId3"/>
          <a:stretch>
            <a:fillRect/>
          </a:stretch>
        </p:blipFill>
        <p:spPr>
          <a:xfrm>
            <a:off x="11746773" y="-142692"/>
            <a:ext cx="285750" cy="6858000"/>
          </a:xfrm>
          <a:prstGeom prst="rect">
            <a:avLst/>
          </a:prstGeom>
        </p:spPr>
      </p:pic>
      <p:pic>
        <p:nvPicPr>
          <p:cNvPr id="11" name="Picture 10">
            <a:extLst>
              <a:ext uri="{FF2B5EF4-FFF2-40B4-BE49-F238E27FC236}">
                <a16:creationId xmlns:a16="http://schemas.microsoft.com/office/drawing/2014/main" id="{1578E87C-5013-4D53-AEEE-82088046D826}"/>
              </a:ext>
            </a:extLst>
          </p:cNvPr>
          <p:cNvPicPr>
            <a:picLocks noChangeAspect="1"/>
          </p:cNvPicPr>
          <p:nvPr/>
        </p:nvPicPr>
        <p:blipFill rotWithShape="1">
          <a:blip r:embed="rId2"/>
          <a:srcRect l="9672" r="63502"/>
          <a:stretch/>
        </p:blipFill>
        <p:spPr>
          <a:xfrm>
            <a:off x="9683211" y="6095614"/>
            <a:ext cx="1778397" cy="602669"/>
          </a:xfrm>
          <a:prstGeom prst="rect">
            <a:avLst/>
          </a:prstGeom>
        </p:spPr>
      </p:pic>
      <p:sp>
        <p:nvSpPr>
          <p:cNvPr id="4" name="Multiplication Sign 3">
            <a:extLst>
              <a:ext uri="{FF2B5EF4-FFF2-40B4-BE49-F238E27FC236}">
                <a16:creationId xmlns:a16="http://schemas.microsoft.com/office/drawing/2014/main" id="{FFF9693A-1217-4F78-9046-4545A46E13CD}"/>
              </a:ext>
            </a:extLst>
          </p:cNvPr>
          <p:cNvSpPr/>
          <p:nvPr/>
        </p:nvSpPr>
        <p:spPr>
          <a:xfrm>
            <a:off x="-105733" y="5947761"/>
            <a:ext cx="11808823" cy="89837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533AE2A-6070-495C-9A68-0D387A3DB19D}"/>
              </a:ext>
            </a:extLst>
          </p:cNvPr>
          <p:cNvCxnSpPr/>
          <p:nvPr/>
        </p:nvCxnSpPr>
        <p:spPr>
          <a:xfrm flipV="1">
            <a:off x="11625943" y="278674"/>
            <a:ext cx="0" cy="63137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5D7AAE-C628-41FA-8F8F-888066B50629}"/>
              </a:ext>
            </a:extLst>
          </p:cNvPr>
          <p:cNvSpPr txBox="1"/>
          <p:nvPr/>
        </p:nvSpPr>
        <p:spPr>
          <a:xfrm rot="5400000">
            <a:off x="9823486" y="3665860"/>
            <a:ext cx="3038011" cy="523220"/>
          </a:xfrm>
          <a:prstGeom prst="rect">
            <a:avLst/>
          </a:prstGeom>
          <a:noFill/>
        </p:spPr>
        <p:txBody>
          <a:bodyPr wrap="none" rtlCol="0">
            <a:spAutoFit/>
          </a:bodyPr>
          <a:lstStyle/>
          <a:p>
            <a:r>
              <a:rPr lang="en-US" sz="2800">
                <a:latin typeface="Abadi" panose="020B0604020104020204" pitchFamily="34" charset="0"/>
              </a:rPr>
              <a:t>Vertical Innovation</a:t>
            </a:r>
          </a:p>
        </p:txBody>
      </p:sp>
      <p:pic>
        <p:nvPicPr>
          <p:cNvPr id="16" name="Picture 15" descr="Icon&#10;&#10;Description automatically generated">
            <a:extLst>
              <a:ext uri="{FF2B5EF4-FFF2-40B4-BE49-F238E27FC236}">
                <a16:creationId xmlns:a16="http://schemas.microsoft.com/office/drawing/2014/main" id="{2136D1D0-1000-42A7-B784-8EC3E288A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470" y="1457990"/>
            <a:ext cx="898374" cy="898374"/>
          </a:xfrm>
          <a:prstGeom prst="rect">
            <a:avLst/>
          </a:prstGeom>
        </p:spPr>
      </p:pic>
      <p:cxnSp>
        <p:nvCxnSpPr>
          <p:cNvPr id="18" name="Straight Arrow Connector 17">
            <a:extLst>
              <a:ext uri="{FF2B5EF4-FFF2-40B4-BE49-F238E27FC236}">
                <a16:creationId xmlns:a16="http://schemas.microsoft.com/office/drawing/2014/main" id="{CCE64D67-BEF6-40A8-841B-DBFB123A97D9}"/>
              </a:ext>
            </a:extLst>
          </p:cNvPr>
          <p:cNvCxnSpPr>
            <a:cxnSpLocks/>
          </p:cNvCxnSpPr>
          <p:nvPr/>
        </p:nvCxnSpPr>
        <p:spPr>
          <a:xfrm>
            <a:off x="9725792" y="1907177"/>
            <a:ext cx="177932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0899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5|1.1|3.7"/>
</p:tagLst>
</file>

<file path=ppt/tags/tag2.xml><?xml version="1.0" encoding="utf-8"?>
<p:tagLst xmlns:a="http://schemas.openxmlformats.org/drawingml/2006/main" xmlns:r="http://schemas.openxmlformats.org/officeDocument/2006/relationships" xmlns:p="http://schemas.openxmlformats.org/presentationml/2006/main">
  <p:tag name="TIMING" val="|0.5|40.8|26.4|14.1|7.3"/>
</p:tagLst>
</file>

<file path=ppt/tags/tag3.xml><?xml version="1.0" encoding="utf-8"?>
<p:tagLst xmlns:a="http://schemas.openxmlformats.org/drawingml/2006/main" xmlns:r="http://schemas.openxmlformats.org/officeDocument/2006/relationships" xmlns:p="http://schemas.openxmlformats.org/presentationml/2006/main">
  <p:tag name="TIMING" val="|0.7"/>
</p:tagLst>
</file>

<file path=ppt/tags/tag4.xml><?xml version="1.0" encoding="utf-8"?>
<p:tagLst xmlns:a="http://schemas.openxmlformats.org/drawingml/2006/main" xmlns:r="http://schemas.openxmlformats.org/officeDocument/2006/relationships" xmlns:p="http://schemas.openxmlformats.org/presentationml/2006/main">
  <p:tag name="TIMING" val="|2.4|8"/>
</p:tagLst>
</file>

<file path=ppt/theme/theme1.xml><?xml version="1.0" encoding="utf-8"?>
<a:theme xmlns:a="http://schemas.openxmlformats.org/drawingml/2006/main" name="Retrospect">
  <a:themeElements>
    <a:clrScheme name="Custom 2">
      <a:dk1>
        <a:sysClr val="windowText" lastClr="000000"/>
      </a:dk1>
      <a:lt1>
        <a:sysClr val="window" lastClr="FFFFFF"/>
      </a:lt1>
      <a:dk2>
        <a:srgbClr val="454551"/>
      </a:dk2>
      <a:lt2>
        <a:srgbClr val="D8D9DC"/>
      </a:lt2>
      <a:accent1>
        <a:srgbClr val="E32D91"/>
      </a:accent1>
      <a:accent2>
        <a:srgbClr val="FF0066"/>
      </a:accent2>
      <a:accent3>
        <a:srgbClr val="4EA6DC"/>
      </a:accent3>
      <a:accent4>
        <a:srgbClr val="4775E7"/>
      </a:accent4>
      <a:accent5>
        <a:srgbClr val="8971E1"/>
      </a:accent5>
      <a:accent6>
        <a:srgbClr val="D54773"/>
      </a:accent6>
      <a:hlink>
        <a:srgbClr val="6B9F25"/>
      </a:hlink>
      <a:folHlink>
        <a:srgbClr val="8C8C8C"/>
      </a:folHlink>
    </a:clrScheme>
    <a:fontScheme name="Abadi">
      <a:majorFont>
        <a:latin typeface="Abadi Extra Light"/>
        <a:ea typeface=""/>
        <a:cs typeface=""/>
      </a:majorFont>
      <a:minorFont>
        <a:latin typeface="Abadi Extra Light"/>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1_Retrospect">
  <a:themeElements>
    <a:clrScheme name="Custom 2">
      <a:dk1>
        <a:sysClr val="windowText" lastClr="000000"/>
      </a:dk1>
      <a:lt1>
        <a:sysClr val="window" lastClr="FFFFFF"/>
      </a:lt1>
      <a:dk2>
        <a:srgbClr val="454551"/>
      </a:dk2>
      <a:lt2>
        <a:srgbClr val="D8D9DC"/>
      </a:lt2>
      <a:accent1>
        <a:srgbClr val="E32D91"/>
      </a:accent1>
      <a:accent2>
        <a:srgbClr val="FF0066"/>
      </a:accent2>
      <a:accent3>
        <a:srgbClr val="4EA6DC"/>
      </a:accent3>
      <a:accent4>
        <a:srgbClr val="4775E7"/>
      </a:accent4>
      <a:accent5>
        <a:srgbClr val="8971E1"/>
      </a:accent5>
      <a:accent6>
        <a:srgbClr val="D54773"/>
      </a:accent6>
      <a:hlink>
        <a:srgbClr val="6B9F25"/>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TotalTime>
  <Words>2708</Words>
  <Application>Microsoft Office PowerPoint</Application>
  <PresentationFormat>Widescreen</PresentationFormat>
  <Paragraphs>324</Paragraphs>
  <Slides>37</Slides>
  <Notes>21</Notes>
  <HiddenSlides>0</HiddenSlides>
  <MMClips>1</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37</vt:i4>
      </vt:variant>
    </vt:vector>
  </HeadingPairs>
  <TitlesOfParts>
    <vt:vector size="52" baseType="lpstr">
      <vt:lpstr>Abadi</vt:lpstr>
      <vt:lpstr>Abadi Extra Light</vt:lpstr>
      <vt:lpstr>Agency FB</vt:lpstr>
      <vt:lpstr>Arial</vt:lpstr>
      <vt:lpstr>Calibri</vt:lpstr>
      <vt:lpstr>Calibri Light</vt:lpstr>
      <vt:lpstr>News Cycle</vt:lpstr>
      <vt:lpstr>Nexa Bold</vt:lpstr>
      <vt:lpstr>Nexa Light</vt:lpstr>
      <vt:lpstr>Questrial</vt:lpstr>
      <vt:lpstr>roboto</vt:lpstr>
      <vt:lpstr>Rockwell</vt:lpstr>
      <vt:lpstr>Segoe UI Semibold</vt:lpstr>
      <vt:lpstr>Retrospect</vt:lpstr>
      <vt:lpstr>1_Retrospect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Cures Trial Management Plugin</vt:lpstr>
      <vt:lpstr>Outcome Labels Plugin</vt:lpstr>
      <vt:lpstr>Study Generation Plugins</vt:lpstr>
      <vt:lpstr>Decision-Support Notification Plugins</vt:lpstr>
      <vt:lpstr>PowerPoint Presentation</vt:lpstr>
      <vt:lpstr>PowerPoint Presentation</vt:lpstr>
      <vt:lpstr>PowerPoint Presentation</vt:lpstr>
      <vt:lpstr>PowerPoint Presentation</vt:lpstr>
      <vt:lpstr>Roadmap</vt:lpstr>
      <vt:lpstr>THE END</vt:lpstr>
      <vt:lpstr>PowerPoint Presentation</vt:lpstr>
      <vt:lpstr>PowerPoint Presentation</vt:lpstr>
      <vt:lpstr>PowerPoint Presentation</vt:lpstr>
      <vt:lpstr>Financial and Traffic Projections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Democrats only Need 4 Seats to Control Senate</dc:title>
  <dc:creator>Mike Sinn</dc:creator>
  <cp:lastModifiedBy>Mike Sinn</cp:lastModifiedBy>
  <cp:revision>3</cp:revision>
  <dcterms:created xsi:type="dcterms:W3CDTF">2020-07-30T18:30:49Z</dcterms:created>
  <dcterms:modified xsi:type="dcterms:W3CDTF">2022-01-27T19:44:15Z</dcterms:modified>
</cp:coreProperties>
</file>